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8" r:id="rId5"/>
    <p:sldId id="259" r:id="rId6"/>
    <p:sldId id="274" r:id="rId7"/>
    <p:sldId id="260" r:id="rId8"/>
    <p:sldId id="261" r:id="rId9"/>
    <p:sldId id="266" r:id="rId10"/>
    <p:sldId id="283" r:id="rId11"/>
    <p:sldId id="277" r:id="rId12"/>
    <p:sldId id="262" r:id="rId13"/>
    <p:sldId id="271" r:id="rId14"/>
    <p:sldId id="279" r:id="rId15"/>
    <p:sldId id="280" r:id="rId16"/>
    <p:sldId id="263" r:id="rId17"/>
    <p:sldId id="264" r:id="rId18"/>
    <p:sldId id="265" r:id="rId19"/>
    <p:sldId id="269" r:id="rId20"/>
    <p:sldId id="2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88" d="100"/>
          <a:sy n="88" d="100"/>
        </p:scale>
        <p:origin x="451"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249E0-DE5D-6459-C177-D45172146A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74DD46-FAC3-8DC1-325D-2F48AD9EEC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2D2EB7-E1CD-808C-268D-0E7787672232}"/>
              </a:ext>
            </a:extLst>
          </p:cNvPr>
          <p:cNvSpPr>
            <a:spLocks noGrp="1"/>
          </p:cNvSpPr>
          <p:nvPr>
            <p:ph type="dt" sz="half" idx="10"/>
          </p:nvPr>
        </p:nvSpPr>
        <p:spPr/>
        <p:txBody>
          <a:bodyPr/>
          <a:lstStyle/>
          <a:p>
            <a:fld id="{D2F829B4-A170-4DB8-A432-87C6CAE6B62E}" type="datetimeFigureOut">
              <a:rPr lang="en-US" smtClean="0"/>
              <a:t>31-Aug-24</a:t>
            </a:fld>
            <a:endParaRPr lang="en-US"/>
          </a:p>
        </p:txBody>
      </p:sp>
      <p:sp>
        <p:nvSpPr>
          <p:cNvPr id="5" name="Footer Placeholder 4">
            <a:extLst>
              <a:ext uri="{FF2B5EF4-FFF2-40B4-BE49-F238E27FC236}">
                <a16:creationId xmlns:a16="http://schemas.microsoft.com/office/drawing/2014/main" id="{8D6B1615-49EF-E867-BC24-DBD8C8C0A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A28E4-0756-E105-9AEF-6339A672B775}"/>
              </a:ext>
            </a:extLst>
          </p:cNvPr>
          <p:cNvSpPr>
            <a:spLocks noGrp="1"/>
          </p:cNvSpPr>
          <p:nvPr>
            <p:ph type="sldNum" sz="quarter" idx="12"/>
          </p:nvPr>
        </p:nvSpPr>
        <p:spPr/>
        <p:txBody>
          <a:bodyPr/>
          <a:lstStyle/>
          <a:p>
            <a:fld id="{E8922122-0BF6-4DB3-82BC-864F576E621D}" type="slidenum">
              <a:rPr lang="en-US" smtClean="0"/>
              <a:t>‹#›</a:t>
            </a:fld>
            <a:endParaRPr lang="en-US"/>
          </a:p>
        </p:txBody>
      </p:sp>
    </p:spTree>
    <p:extLst>
      <p:ext uri="{BB962C8B-B14F-4D97-AF65-F5344CB8AC3E}">
        <p14:creationId xmlns:p14="http://schemas.microsoft.com/office/powerpoint/2010/main" val="21050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0935-EE74-686B-980C-60A091E577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50490D-A4D7-EB9A-BEFF-3C4170E809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D97D98-669A-4579-D477-3B1B3286DF37}"/>
              </a:ext>
            </a:extLst>
          </p:cNvPr>
          <p:cNvSpPr>
            <a:spLocks noGrp="1"/>
          </p:cNvSpPr>
          <p:nvPr>
            <p:ph type="dt" sz="half" idx="10"/>
          </p:nvPr>
        </p:nvSpPr>
        <p:spPr/>
        <p:txBody>
          <a:bodyPr/>
          <a:lstStyle/>
          <a:p>
            <a:fld id="{D2F829B4-A170-4DB8-A432-87C6CAE6B62E}" type="datetimeFigureOut">
              <a:rPr lang="en-US" smtClean="0"/>
              <a:t>31-Aug-24</a:t>
            </a:fld>
            <a:endParaRPr lang="en-US"/>
          </a:p>
        </p:txBody>
      </p:sp>
      <p:sp>
        <p:nvSpPr>
          <p:cNvPr id="5" name="Footer Placeholder 4">
            <a:extLst>
              <a:ext uri="{FF2B5EF4-FFF2-40B4-BE49-F238E27FC236}">
                <a16:creationId xmlns:a16="http://schemas.microsoft.com/office/drawing/2014/main" id="{F011E35D-7381-4856-45F9-7F8DDB508D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F188B4-4FE7-A4A1-64EF-1BE0373A2DE2}"/>
              </a:ext>
            </a:extLst>
          </p:cNvPr>
          <p:cNvSpPr>
            <a:spLocks noGrp="1"/>
          </p:cNvSpPr>
          <p:nvPr>
            <p:ph type="sldNum" sz="quarter" idx="12"/>
          </p:nvPr>
        </p:nvSpPr>
        <p:spPr/>
        <p:txBody>
          <a:bodyPr/>
          <a:lstStyle/>
          <a:p>
            <a:fld id="{E8922122-0BF6-4DB3-82BC-864F576E621D}" type="slidenum">
              <a:rPr lang="en-US" smtClean="0"/>
              <a:t>‹#›</a:t>
            </a:fld>
            <a:endParaRPr lang="en-US"/>
          </a:p>
        </p:txBody>
      </p:sp>
    </p:spTree>
    <p:extLst>
      <p:ext uri="{BB962C8B-B14F-4D97-AF65-F5344CB8AC3E}">
        <p14:creationId xmlns:p14="http://schemas.microsoft.com/office/powerpoint/2010/main" val="2344380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8B6551-A092-15EE-F143-FA9040AEA8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6B0FBA-FE47-B5BF-B412-CCA54E8342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2DDFDF-81D4-CE28-A0FA-27B6AC7A5761}"/>
              </a:ext>
            </a:extLst>
          </p:cNvPr>
          <p:cNvSpPr>
            <a:spLocks noGrp="1"/>
          </p:cNvSpPr>
          <p:nvPr>
            <p:ph type="dt" sz="half" idx="10"/>
          </p:nvPr>
        </p:nvSpPr>
        <p:spPr/>
        <p:txBody>
          <a:bodyPr/>
          <a:lstStyle/>
          <a:p>
            <a:fld id="{D2F829B4-A170-4DB8-A432-87C6CAE6B62E}" type="datetimeFigureOut">
              <a:rPr lang="en-US" smtClean="0"/>
              <a:t>31-Aug-24</a:t>
            </a:fld>
            <a:endParaRPr lang="en-US"/>
          </a:p>
        </p:txBody>
      </p:sp>
      <p:sp>
        <p:nvSpPr>
          <p:cNvPr id="5" name="Footer Placeholder 4">
            <a:extLst>
              <a:ext uri="{FF2B5EF4-FFF2-40B4-BE49-F238E27FC236}">
                <a16:creationId xmlns:a16="http://schemas.microsoft.com/office/drawing/2014/main" id="{E83A7BAA-EF24-21FF-7108-F1B1279FD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3E5842-0454-D3AE-0E7C-91B685CC41DD}"/>
              </a:ext>
            </a:extLst>
          </p:cNvPr>
          <p:cNvSpPr>
            <a:spLocks noGrp="1"/>
          </p:cNvSpPr>
          <p:nvPr>
            <p:ph type="sldNum" sz="quarter" idx="12"/>
          </p:nvPr>
        </p:nvSpPr>
        <p:spPr/>
        <p:txBody>
          <a:bodyPr/>
          <a:lstStyle/>
          <a:p>
            <a:fld id="{E8922122-0BF6-4DB3-82BC-864F576E621D}" type="slidenum">
              <a:rPr lang="en-US" smtClean="0"/>
              <a:t>‹#›</a:t>
            </a:fld>
            <a:endParaRPr lang="en-US"/>
          </a:p>
        </p:txBody>
      </p:sp>
    </p:spTree>
    <p:extLst>
      <p:ext uri="{BB962C8B-B14F-4D97-AF65-F5344CB8AC3E}">
        <p14:creationId xmlns:p14="http://schemas.microsoft.com/office/powerpoint/2010/main" val="2827362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0CF8-7604-7955-AAE1-5F5E46F7A3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BACC45-4C05-4250-FE88-7DFA471D12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48C1-58C6-DCB3-8E6E-E7D702045696}"/>
              </a:ext>
            </a:extLst>
          </p:cNvPr>
          <p:cNvSpPr>
            <a:spLocks noGrp="1"/>
          </p:cNvSpPr>
          <p:nvPr>
            <p:ph type="dt" sz="half" idx="10"/>
          </p:nvPr>
        </p:nvSpPr>
        <p:spPr/>
        <p:txBody>
          <a:bodyPr/>
          <a:lstStyle/>
          <a:p>
            <a:fld id="{D2F829B4-A170-4DB8-A432-87C6CAE6B62E}" type="datetimeFigureOut">
              <a:rPr lang="en-US" smtClean="0"/>
              <a:t>31-Aug-24</a:t>
            </a:fld>
            <a:endParaRPr lang="en-US"/>
          </a:p>
        </p:txBody>
      </p:sp>
      <p:sp>
        <p:nvSpPr>
          <p:cNvPr id="5" name="Footer Placeholder 4">
            <a:extLst>
              <a:ext uri="{FF2B5EF4-FFF2-40B4-BE49-F238E27FC236}">
                <a16:creationId xmlns:a16="http://schemas.microsoft.com/office/drawing/2014/main" id="{F7A99468-6DBE-2249-E62D-C5FF73418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62C06-86E1-84B8-881E-C8CED89B68BC}"/>
              </a:ext>
            </a:extLst>
          </p:cNvPr>
          <p:cNvSpPr>
            <a:spLocks noGrp="1"/>
          </p:cNvSpPr>
          <p:nvPr>
            <p:ph type="sldNum" sz="quarter" idx="12"/>
          </p:nvPr>
        </p:nvSpPr>
        <p:spPr/>
        <p:txBody>
          <a:bodyPr/>
          <a:lstStyle/>
          <a:p>
            <a:fld id="{E8922122-0BF6-4DB3-82BC-864F576E621D}" type="slidenum">
              <a:rPr lang="en-US" smtClean="0"/>
              <a:t>‹#›</a:t>
            </a:fld>
            <a:endParaRPr lang="en-US"/>
          </a:p>
        </p:txBody>
      </p:sp>
    </p:spTree>
    <p:extLst>
      <p:ext uri="{BB962C8B-B14F-4D97-AF65-F5344CB8AC3E}">
        <p14:creationId xmlns:p14="http://schemas.microsoft.com/office/powerpoint/2010/main" val="2123190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A4497-4A66-7502-8A12-C99D99D060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ADE789-69A8-BC37-CF92-4C48279964E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974198-EB08-B574-2571-C66A321A92A4}"/>
              </a:ext>
            </a:extLst>
          </p:cNvPr>
          <p:cNvSpPr>
            <a:spLocks noGrp="1"/>
          </p:cNvSpPr>
          <p:nvPr>
            <p:ph type="dt" sz="half" idx="10"/>
          </p:nvPr>
        </p:nvSpPr>
        <p:spPr/>
        <p:txBody>
          <a:bodyPr/>
          <a:lstStyle/>
          <a:p>
            <a:fld id="{D2F829B4-A170-4DB8-A432-87C6CAE6B62E}" type="datetimeFigureOut">
              <a:rPr lang="en-US" smtClean="0"/>
              <a:t>31-Aug-24</a:t>
            </a:fld>
            <a:endParaRPr lang="en-US"/>
          </a:p>
        </p:txBody>
      </p:sp>
      <p:sp>
        <p:nvSpPr>
          <p:cNvPr id="5" name="Footer Placeholder 4">
            <a:extLst>
              <a:ext uri="{FF2B5EF4-FFF2-40B4-BE49-F238E27FC236}">
                <a16:creationId xmlns:a16="http://schemas.microsoft.com/office/drawing/2014/main" id="{BA40EFA2-331D-F276-B2FD-A68EDA68E5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7B0CB-DCEF-C781-4B8F-7BED93CFA3E0}"/>
              </a:ext>
            </a:extLst>
          </p:cNvPr>
          <p:cNvSpPr>
            <a:spLocks noGrp="1"/>
          </p:cNvSpPr>
          <p:nvPr>
            <p:ph type="sldNum" sz="quarter" idx="12"/>
          </p:nvPr>
        </p:nvSpPr>
        <p:spPr/>
        <p:txBody>
          <a:bodyPr/>
          <a:lstStyle/>
          <a:p>
            <a:fld id="{E8922122-0BF6-4DB3-82BC-864F576E621D}" type="slidenum">
              <a:rPr lang="en-US" smtClean="0"/>
              <a:t>‹#›</a:t>
            </a:fld>
            <a:endParaRPr lang="en-US"/>
          </a:p>
        </p:txBody>
      </p:sp>
    </p:spTree>
    <p:extLst>
      <p:ext uri="{BB962C8B-B14F-4D97-AF65-F5344CB8AC3E}">
        <p14:creationId xmlns:p14="http://schemas.microsoft.com/office/powerpoint/2010/main" val="185817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21D4B-4DAC-86EF-E439-C772029F7F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959AAA-A2DC-FBD7-19C3-36EA08A51E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9439DD-25FF-FE45-8912-BE237B9EE5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602FB8-0322-0E54-AFB6-9B2C8DC7133E}"/>
              </a:ext>
            </a:extLst>
          </p:cNvPr>
          <p:cNvSpPr>
            <a:spLocks noGrp="1"/>
          </p:cNvSpPr>
          <p:nvPr>
            <p:ph type="dt" sz="half" idx="10"/>
          </p:nvPr>
        </p:nvSpPr>
        <p:spPr/>
        <p:txBody>
          <a:bodyPr/>
          <a:lstStyle/>
          <a:p>
            <a:fld id="{D2F829B4-A170-4DB8-A432-87C6CAE6B62E}" type="datetimeFigureOut">
              <a:rPr lang="en-US" smtClean="0"/>
              <a:t>31-Aug-24</a:t>
            </a:fld>
            <a:endParaRPr lang="en-US"/>
          </a:p>
        </p:txBody>
      </p:sp>
      <p:sp>
        <p:nvSpPr>
          <p:cNvPr id="6" name="Footer Placeholder 5">
            <a:extLst>
              <a:ext uri="{FF2B5EF4-FFF2-40B4-BE49-F238E27FC236}">
                <a16:creationId xmlns:a16="http://schemas.microsoft.com/office/drawing/2014/main" id="{CE6D7A73-3A19-7DF0-DF78-586C1ED406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EB6D02-9ADC-5083-5FC8-C5CC4AB594E4}"/>
              </a:ext>
            </a:extLst>
          </p:cNvPr>
          <p:cNvSpPr>
            <a:spLocks noGrp="1"/>
          </p:cNvSpPr>
          <p:nvPr>
            <p:ph type="sldNum" sz="quarter" idx="12"/>
          </p:nvPr>
        </p:nvSpPr>
        <p:spPr/>
        <p:txBody>
          <a:bodyPr/>
          <a:lstStyle/>
          <a:p>
            <a:fld id="{E8922122-0BF6-4DB3-82BC-864F576E621D}" type="slidenum">
              <a:rPr lang="en-US" smtClean="0"/>
              <a:t>‹#›</a:t>
            </a:fld>
            <a:endParaRPr lang="en-US"/>
          </a:p>
        </p:txBody>
      </p:sp>
    </p:spTree>
    <p:extLst>
      <p:ext uri="{BB962C8B-B14F-4D97-AF65-F5344CB8AC3E}">
        <p14:creationId xmlns:p14="http://schemas.microsoft.com/office/powerpoint/2010/main" val="3900247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B729-25E1-2E33-C8A6-6FEE5015C9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4027B6-3BE9-1E68-66E5-D9EDF53161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983356-CB68-7A99-1489-01020E5D4D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393AAC-0A95-25A5-C012-C5E10D64A5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4A4A83-0942-DAE5-5DBF-EFE08DCFE0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E06D63-F922-38E0-CD12-1003487AED3B}"/>
              </a:ext>
            </a:extLst>
          </p:cNvPr>
          <p:cNvSpPr>
            <a:spLocks noGrp="1"/>
          </p:cNvSpPr>
          <p:nvPr>
            <p:ph type="dt" sz="half" idx="10"/>
          </p:nvPr>
        </p:nvSpPr>
        <p:spPr/>
        <p:txBody>
          <a:bodyPr/>
          <a:lstStyle/>
          <a:p>
            <a:fld id="{D2F829B4-A170-4DB8-A432-87C6CAE6B62E}" type="datetimeFigureOut">
              <a:rPr lang="en-US" smtClean="0"/>
              <a:t>31-Aug-24</a:t>
            </a:fld>
            <a:endParaRPr lang="en-US"/>
          </a:p>
        </p:txBody>
      </p:sp>
      <p:sp>
        <p:nvSpPr>
          <p:cNvPr id="8" name="Footer Placeholder 7">
            <a:extLst>
              <a:ext uri="{FF2B5EF4-FFF2-40B4-BE49-F238E27FC236}">
                <a16:creationId xmlns:a16="http://schemas.microsoft.com/office/drawing/2014/main" id="{9098244D-FC1E-92E0-CF52-00A3549151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83F539-4081-1DFF-4691-50E6AE2B18C2}"/>
              </a:ext>
            </a:extLst>
          </p:cNvPr>
          <p:cNvSpPr>
            <a:spLocks noGrp="1"/>
          </p:cNvSpPr>
          <p:nvPr>
            <p:ph type="sldNum" sz="quarter" idx="12"/>
          </p:nvPr>
        </p:nvSpPr>
        <p:spPr/>
        <p:txBody>
          <a:bodyPr/>
          <a:lstStyle/>
          <a:p>
            <a:fld id="{E8922122-0BF6-4DB3-82BC-864F576E621D}" type="slidenum">
              <a:rPr lang="en-US" smtClean="0"/>
              <a:t>‹#›</a:t>
            </a:fld>
            <a:endParaRPr lang="en-US"/>
          </a:p>
        </p:txBody>
      </p:sp>
    </p:spTree>
    <p:extLst>
      <p:ext uri="{BB962C8B-B14F-4D97-AF65-F5344CB8AC3E}">
        <p14:creationId xmlns:p14="http://schemas.microsoft.com/office/powerpoint/2010/main" val="382525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C55A1-1455-3159-ADF9-327C5124C6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5396EC-D00C-17B1-D868-F5D07994CCAA}"/>
              </a:ext>
            </a:extLst>
          </p:cNvPr>
          <p:cNvSpPr>
            <a:spLocks noGrp="1"/>
          </p:cNvSpPr>
          <p:nvPr>
            <p:ph type="dt" sz="half" idx="10"/>
          </p:nvPr>
        </p:nvSpPr>
        <p:spPr/>
        <p:txBody>
          <a:bodyPr/>
          <a:lstStyle/>
          <a:p>
            <a:fld id="{D2F829B4-A170-4DB8-A432-87C6CAE6B62E}" type="datetimeFigureOut">
              <a:rPr lang="en-US" smtClean="0"/>
              <a:t>31-Aug-24</a:t>
            </a:fld>
            <a:endParaRPr lang="en-US"/>
          </a:p>
        </p:txBody>
      </p:sp>
      <p:sp>
        <p:nvSpPr>
          <p:cNvPr id="4" name="Footer Placeholder 3">
            <a:extLst>
              <a:ext uri="{FF2B5EF4-FFF2-40B4-BE49-F238E27FC236}">
                <a16:creationId xmlns:a16="http://schemas.microsoft.com/office/drawing/2014/main" id="{6245EA21-D512-E7D6-4A75-79426485C4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73F72F-45DD-31E0-0471-1AC318E115C1}"/>
              </a:ext>
            </a:extLst>
          </p:cNvPr>
          <p:cNvSpPr>
            <a:spLocks noGrp="1"/>
          </p:cNvSpPr>
          <p:nvPr>
            <p:ph type="sldNum" sz="quarter" idx="12"/>
          </p:nvPr>
        </p:nvSpPr>
        <p:spPr/>
        <p:txBody>
          <a:bodyPr/>
          <a:lstStyle/>
          <a:p>
            <a:fld id="{E8922122-0BF6-4DB3-82BC-864F576E621D}" type="slidenum">
              <a:rPr lang="en-US" smtClean="0"/>
              <a:t>‹#›</a:t>
            </a:fld>
            <a:endParaRPr lang="en-US"/>
          </a:p>
        </p:txBody>
      </p:sp>
    </p:spTree>
    <p:extLst>
      <p:ext uri="{BB962C8B-B14F-4D97-AF65-F5344CB8AC3E}">
        <p14:creationId xmlns:p14="http://schemas.microsoft.com/office/powerpoint/2010/main" val="3253804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7D8B80-6021-34A0-051D-F6C74D5F327E}"/>
              </a:ext>
            </a:extLst>
          </p:cNvPr>
          <p:cNvSpPr>
            <a:spLocks noGrp="1"/>
          </p:cNvSpPr>
          <p:nvPr>
            <p:ph type="dt" sz="half" idx="10"/>
          </p:nvPr>
        </p:nvSpPr>
        <p:spPr/>
        <p:txBody>
          <a:bodyPr/>
          <a:lstStyle/>
          <a:p>
            <a:fld id="{D2F829B4-A170-4DB8-A432-87C6CAE6B62E}" type="datetimeFigureOut">
              <a:rPr lang="en-US" smtClean="0"/>
              <a:t>31-Aug-24</a:t>
            </a:fld>
            <a:endParaRPr lang="en-US"/>
          </a:p>
        </p:txBody>
      </p:sp>
      <p:sp>
        <p:nvSpPr>
          <p:cNvPr id="3" name="Footer Placeholder 2">
            <a:extLst>
              <a:ext uri="{FF2B5EF4-FFF2-40B4-BE49-F238E27FC236}">
                <a16:creationId xmlns:a16="http://schemas.microsoft.com/office/drawing/2014/main" id="{0F68822D-1145-B9BD-27FA-B3043DC7A6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CAF3BC-1132-8A81-6E7F-B00C7A5D35EA}"/>
              </a:ext>
            </a:extLst>
          </p:cNvPr>
          <p:cNvSpPr>
            <a:spLocks noGrp="1"/>
          </p:cNvSpPr>
          <p:nvPr>
            <p:ph type="sldNum" sz="quarter" idx="12"/>
          </p:nvPr>
        </p:nvSpPr>
        <p:spPr/>
        <p:txBody>
          <a:bodyPr/>
          <a:lstStyle/>
          <a:p>
            <a:fld id="{E8922122-0BF6-4DB3-82BC-864F576E621D}" type="slidenum">
              <a:rPr lang="en-US" smtClean="0"/>
              <a:t>‹#›</a:t>
            </a:fld>
            <a:endParaRPr lang="en-US"/>
          </a:p>
        </p:txBody>
      </p:sp>
    </p:spTree>
    <p:extLst>
      <p:ext uri="{BB962C8B-B14F-4D97-AF65-F5344CB8AC3E}">
        <p14:creationId xmlns:p14="http://schemas.microsoft.com/office/powerpoint/2010/main" val="1932763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D52CE-ADAD-4C5F-2AA7-E472AC48E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1C26AC-E2C3-7FE4-DE13-B773B75B17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8C6940-7627-21C4-A29E-FAE1081E36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F50B5-9D0A-0C6D-69A3-133DC5D97D65}"/>
              </a:ext>
            </a:extLst>
          </p:cNvPr>
          <p:cNvSpPr>
            <a:spLocks noGrp="1"/>
          </p:cNvSpPr>
          <p:nvPr>
            <p:ph type="dt" sz="half" idx="10"/>
          </p:nvPr>
        </p:nvSpPr>
        <p:spPr/>
        <p:txBody>
          <a:bodyPr/>
          <a:lstStyle/>
          <a:p>
            <a:fld id="{D2F829B4-A170-4DB8-A432-87C6CAE6B62E}" type="datetimeFigureOut">
              <a:rPr lang="en-US" smtClean="0"/>
              <a:t>31-Aug-24</a:t>
            </a:fld>
            <a:endParaRPr lang="en-US"/>
          </a:p>
        </p:txBody>
      </p:sp>
      <p:sp>
        <p:nvSpPr>
          <p:cNvPr id="6" name="Footer Placeholder 5">
            <a:extLst>
              <a:ext uri="{FF2B5EF4-FFF2-40B4-BE49-F238E27FC236}">
                <a16:creationId xmlns:a16="http://schemas.microsoft.com/office/drawing/2014/main" id="{0D8E3321-A759-04C8-573E-116329FDC8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396F95-9FB5-20A4-BA75-AB0FDA8342E0}"/>
              </a:ext>
            </a:extLst>
          </p:cNvPr>
          <p:cNvSpPr>
            <a:spLocks noGrp="1"/>
          </p:cNvSpPr>
          <p:nvPr>
            <p:ph type="sldNum" sz="quarter" idx="12"/>
          </p:nvPr>
        </p:nvSpPr>
        <p:spPr/>
        <p:txBody>
          <a:bodyPr/>
          <a:lstStyle/>
          <a:p>
            <a:fld id="{E8922122-0BF6-4DB3-82BC-864F576E621D}" type="slidenum">
              <a:rPr lang="en-US" smtClean="0"/>
              <a:t>‹#›</a:t>
            </a:fld>
            <a:endParaRPr lang="en-US"/>
          </a:p>
        </p:txBody>
      </p:sp>
    </p:spTree>
    <p:extLst>
      <p:ext uri="{BB962C8B-B14F-4D97-AF65-F5344CB8AC3E}">
        <p14:creationId xmlns:p14="http://schemas.microsoft.com/office/powerpoint/2010/main" val="266884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4316-9A13-871C-AFFA-479D00F4C2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2F3CB1-A6B7-7C24-F779-B0F13AFA99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F47EA0-C44C-203E-E47D-72FE32B58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40353D-80D5-5D40-361F-24474FDFE6C2}"/>
              </a:ext>
            </a:extLst>
          </p:cNvPr>
          <p:cNvSpPr>
            <a:spLocks noGrp="1"/>
          </p:cNvSpPr>
          <p:nvPr>
            <p:ph type="dt" sz="half" idx="10"/>
          </p:nvPr>
        </p:nvSpPr>
        <p:spPr/>
        <p:txBody>
          <a:bodyPr/>
          <a:lstStyle/>
          <a:p>
            <a:fld id="{D2F829B4-A170-4DB8-A432-87C6CAE6B62E}" type="datetimeFigureOut">
              <a:rPr lang="en-US" smtClean="0"/>
              <a:t>31-Aug-24</a:t>
            </a:fld>
            <a:endParaRPr lang="en-US"/>
          </a:p>
        </p:txBody>
      </p:sp>
      <p:sp>
        <p:nvSpPr>
          <p:cNvPr id="6" name="Footer Placeholder 5">
            <a:extLst>
              <a:ext uri="{FF2B5EF4-FFF2-40B4-BE49-F238E27FC236}">
                <a16:creationId xmlns:a16="http://schemas.microsoft.com/office/drawing/2014/main" id="{EBF27424-FA36-5936-71CF-CF412FD14D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54CE04-6E23-B06C-AC20-EEE23908F842}"/>
              </a:ext>
            </a:extLst>
          </p:cNvPr>
          <p:cNvSpPr>
            <a:spLocks noGrp="1"/>
          </p:cNvSpPr>
          <p:nvPr>
            <p:ph type="sldNum" sz="quarter" idx="12"/>
          </p:nvPr>
        </p:nvSpPr>
        <p:spPr/>
        <p:txBody>
          <a:bodyPr/>
          <a:lstStyle/>
          <a:p>
            <a:fld id="{E8922122-0BF6-4DB3-82BC-864F576E621D}" type="slidenum">
              <a:rPr lang="en-US" smtClean="0"/>
              <a:t>‹#›</a:t>
            </a:fld>
            <a:endParaRPr lang="en-US"/>
          </a:p>
        </p:txBody>
      </p:sp>
    </p:spTree>
    <p:extLst>
      <p:ext uri="{BB962C8B-B14F-4D97-AF65-F5344CB8AC3E}">
        <p14:creationId xmlns:p14="http://schemas.microsoft.com/office/powerpoint/2010/main" val="1942971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8B0790-331C-365A-E136-D5B17B0BE7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FFF5F0-5613-58FD-36C1-9F7859C879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5D5A2D-5F89-BFB9-B34E-84EA78A38C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2F829B4-A170-4DB8-A432-87C6CAE6B62E}" type="datetimeFigureOut">
              <a:rPr lang="en-US" smtClean="0"/>
              <a:t>31-Aug-24</a:t>
            </a:fld>
            <a:endParaRPr lang="en-US"/>
          </a:p>
        </p:txBody>
      </p:sp>
      <p:sp>
        <p:nvSpPr>
          <p:cNvPr id="5" name="Footer Placeholder 4">
            <a:extLst>
              <a:ext uri="{FF2B5EF4-FFF2-40B4-BE49-F238E27FC236}">
                <a16:creationId xmlns:a16="http://schemas.microsoft.com/office/drawing/2014/main" id="{86EA7103-D373-50D0-E3C6-AC3CFC363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8F405D8-4654-7419-6BA1-182F748728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8922122-0BF6-4DB3-82BC-864F576E621D}" type="slidenum">
              <a:rPr lang="en-US" smtClean="0"/>
              <a:t>‹#›</a:t>
            </a:fld>
            <a:endParaRPr lang="en-US"/>
          </a:p>
        </p:txBody>
      </p:sp>
    </p:spTree>
    <p:extLst>
      <p:ext uri="{BB962C8B-B14F-4D97-AF65-F5344CB8AC3E}">
        <p14:creationId xmlns:p14="http://schemas.microsoft.com/office/powerpoint/2010/main" val="1012629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ctrTitle"/>
          </p:nvPr>
        </p:nvSpPr>
        <p:spPr>
          <a:xfrm>
            <a:off x="-90488" y="640709"/>
            <a:ext cx="6248400" cy="2967037"/>
          </a:xfrm>
        </p:spPr>
        <p:txBody>
          <a:bodyPr>
            <a:noAutofit/>
          </a:bodyPr>
          <a:lstStyle/>
          <a:p>
            <a:r>
              <a:rPr lang="en-IN" sz="3600" dirty="0">
                <a:solidFill>
                  <a:schemeClr val="bg1"/>
                </a:solidFill>
                <a:latin typeface="Stencil" panose="040409050D0802020404" pitchFamily="82" charset="0"/>
                <a:cs typeface="Times New Roman" panose="02020603050405020304" pitchFamily="18" charset="0"/>
              </a:rPr>
              <a:t>House Price Prediction in the UK using machine learning</a:t>
            </a:r>
            <a:endParaRPr lang="en-IN" sz="3600" dirty="0">
              <a:solidFill>
                <a:schemeClr val="bg1"/>
              </a:solidFill>
              <a:latin typeface="Stencil" panose="040409050D0802020404" pitchFamily="82" charset="0"/>
            </a:endParaRPr>
          </a:p>
        </p:txBody>
      </p:sp>
      <p:sp>
        <p:nvSpPr>
          <p:cNvPr id="3" name="Subtitle 2"/>
          <p:cNvSpPr>
            <a:spLocks noGrp="1"/>
          </p:cNvSpPr>
          <p:nvPr>
            <p:ph type="subTitle" idx="1"/>
          </p:nvPr>
        </p:nvSpPr>
        <p:spPr>
          <a:xfrm>
            <a:off x="66675" y="5143499"/>
            <a:ext cx="5934075" cy="736599"/>
          </a:xfrm>
        </p:spPr>
        <p:txBody>
          <a:bodyPr/>
          <a:lstStyle/>
          <a:p>
            <a:r>
              <a:rPr lang="en-IN" dirty="0">
                <a:solidFill>
                  <a:schemeClr val="bg1"/>
                </a:solidFill>
                <a:latin typeface="Times New Roman" panose="02020603050405020304" pitchFamily="18" charset="0"/>
                <a:cs typeface="Times New Roman" panose="02020603050405020304" pitchFamily="18" charset="0"/>
              </a:rPr>
              <a:t>MSc Data Science</a:t>
            </a:r>
          </a:p>
        </p:txBody>
      </p:sp>
    </p:spTree>
    <p:extLst>
      <p:ext uri="{BB962C8B-B14F-4D97-AF65-F5344CB8AC3E}">
        <p14:creationId xmlns:p14="http://schemas.microsoft.com/office/powerpoint/2010/main" val="123083124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circle(in)">
                                      <p:cBhvr>
                                        <p:cTn id="25"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GB">
                <a:solidFill>
                  <a:srgbClr val="3B1D5F"/>
                </a:solidFill>
                <a:latin typeface="Cooper Black" panose="0208090404030B020404" pitchFamily="18" charset="0"/>
              </a:rPr>
              <a:t>RESEARCH OUTCOME AND DISCUSSION </a:t>
            </a:r>
            <a:endParaRPr lang="en-GB" dirty="0">
              <a:solidFill>
                <a:srgbClr val="3B1D5F"/>
              </a:solidFill>
              <a:latin typeface="Cooper Black" panose="0208090404030B020404" pitchFamily="18" charset="0"/>
            </a:endParaRPr>
          </a:p>
        </p:txBody>
      </p:sp>
      <p:sp>
        <p:nvSpPr>
          <p:cNvPr id="4" name="Title 1"/>
          <p:cNvSpPr txBox="1">
            <a:spLocks/>
          </p:cNvSpPr>
          <p:nvPr/>
        </p:nvSpPr>
        <p:spPr>
          <a:xfrm>
            <a:off x="838200" y="3477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a:p>
        </p:txBody>
      </p:sp>
      <p:pic>
        <p:nvPicPr>
          <p:cNvPr id="3" name="Picture 2">
            <a:extLst>
              <a:ext uri="{FF2B5EF4-FFF2-40B4-BE49-F238E27FC236}">
                <a16:creationId xmlns:a16="http://schemas.microsoft.com/office/drawing/2014/main" id="{BC0CAFD9-931C-C8BE-FE62-64B63945746C}"/>
              </a:ext>
            </a:extLst>
          </p:cNvPr>
          <p:cNvPicPr>
            <a:picLocks noChangeAspect="1"/>
          </p:cNvPicPr>
          <p:nvPr/>
        </p:nvPicPr>
        <p:blipFill>
          <a:blip r:embed="rId2"/>
          <a:stretch>
            <a:fillRect/>
          </a:stretch>
        </p:blipFill>
        <p:spPr>
          <a:xfrm>
            <a:off x="468291" y="1975340"/>
            <a:ext cx="5601171" cy="3326234"/>
          </a:xfrm>
          <a:prstGeom prst="rect">
            <a:avLst/>
          </a:prstGeom>
        </p:spPr>
      </p:pic>
      <p:pic>
        <p:nvPicPr>
          <p:cNvPr id="8" name="Picture 7">
            <a:extLst>
              <a:ext uri="{FF2B5EF4-FFF2-40B4-BE49-F238E27FC236}">
                <a16:creationId xmlns:a16="http://schemas.microsoft.com/office/drawing/2014/main" id="{07D1DD62-7796-9D3C-F708-73EDF24CBFDB}"/>
              </a:ext>
            </a:extLst>
          </p:cNvPr>
          <p:cNvPicPr>
            <a:picLocks noChangeAspect="1"/>
          </p:cNvPicPr>
          <p:nvPr/>
        </p:nvPicPr>
        <p:blipFill>
          <a:blip r:embed="rId3"/>
          <a:stretch>
            <a:fillRect/>
          </a:stretch>
        </p:blipFill>
        <p:spPr>
          <a:xfrm>
            <a:off x="5887112" y="1957923"/>
            <a:ext cx="6093682" cy="3343651"/>
          </a:xfrm>
          <a:prstGeom prst="rect">
            <a:avLst/>
          </a:prstGeom>
        </p:spPr>
      </p:pic>
    </p:spTree>
    <p:extLst>
      <p:ext uri="{BB962C8B-B14F-4D97-AF65-F5344CB8AC3E}">
        <p14:creationId xmlns:p14="http://schemas.microsoft.com/office/powerpoint/2010/main" val="209698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GB" dirty="0">
                <a:solidFill>
                  <a:srgbClr val="3B1D5F"/>
                </a:solidFill>
                <a:latin typeface="Cooper Black" panose="0208090404030B020404" pitchFamily="18" charset="0"/>
              </a:rPr>
              <a:t>RESEARCH OUTCOME AND DISCUSSION </a:t>
            </a:r>
          </a:p>
        </p:txBody>
      </p:sp>
      <p:sp>
        <p:nvSpPr>
          <p:cNvPr id="4" name="Title 1"/>
          <p:cNvSpPr txBox="1">
            <a:spLocks/>
          </p:cNvSpPr>
          <p:nvPr/>
        </p:nvSpPr>
        <p:spPr>
          <a:xfrm>
            <a:off x="838200" y="3477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a:p>
        </p:txBody>
      </p:sp>
      <p:sp>
        <p:nvSpPr>
          <p:cNvPr id="9" name="TextBox 8"/>
          <p:cNvSpPr txBox="1"/>
          <p:nvPr/>
        </p:nvSpPr>
        <p:spPr>
          <a:xfrm>
            <a:off x="838200" y="1711723"/>
            <a:ext cx="10515600" cy="369332"/>
          </a:xfrm>
          <a:prstGeom prst="rect">
            <a:avLst/>
          </a:prstGeom>
          <a:solidFill>
            <a:srgbClr val="00B0F0"/>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Deep Learning Algorithm</a:t>
            </a:r>
          </a:p>
        </p:txBody>
      </p:sp>
      <p:pic>
        <p:nvPicPr>
          <p:cNvPr id="6" name="Picture 5">
            <a:extLst>
              <a:ext uri="{FF2B5EF4-FFF2-40B4-BE49-F238E27FC236}">
                <a16:creationId xmlns:a16="http://schemas.microsoft.com/office/drawing/2014/main" id="{4BEB0223-AAC2-5E87-3D06-4DBDB3B740A3}"/>
              </a:ext>
            </a:extLst>
          </p:cNvPr>
          <p:cNvPicPr>
            <a:picLocks noChangeAspect="1"/>
          </p:cNvPicPr>
          <p:nvPr/>
        </p:nvPicPr>
        <p:blipFill>
          <a:blip r:embed="rId2"/>
          <a:stretch>
            <a:fillRect/>
          </a:stretch>
        </p:blipFill>
        <p:spPr>
          <a:xfrm>
            <a:off x="0" y="2646546"/>
            <a:ext cx="5960606" cy="3452908"/>
          </a:xfrm>
          <a:prstGeom prst="rect">
            <a:avLst/>
          </a:prstGeom>
        </p:spPr>
      </p:pic>
      <p:sp>
        <p:nvSpPr>
          <p:cNvPr id="10" name="TextBox 9">
            <a:extLst>
              <a:ext uri="{FF2B5EF4-FFF2-40B4-BE49-F238E27FC236}">
                <a16:creationId xmlns:a16="http://schemas.microsoft.com/office/drawing/2014/main" id="{BB34F015-760A-E143-FAF9-3D4D7A67B561}"/>
              </a:ext>
            </a:extLst>
          </p:cNvPr>
          <p:cNvSpPr txBox="1"/>
          <p:nvPr/>
        </p:nvSpPr>
        <p:spPr>
          <a:xfrm>
            <a:off x="552855" y="2168637"/>
            <a:ext cx="5176736" cy="369332"/>
          </a:xfrm>
          <a:prstGeom prst="rect">
            <a:avLst/>
          </a:prstGeom>
          <a:solidFill>
            <a:srgbClr val="00B0F0"/>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LSTM</a:t>
            </a:r>
          </a:p>
        </p:txBody>
      </p:sp>
      <p:pic>
        <p:nvPicPr>
          <p:cNvPr id="12" name="Picture 11">
            <a:extLst>
              <a:ext uri="{FF2B5EF4-FFF2-40B4-BE49-F238E27FC236}">
                <a16:creationId xmlns:a16="http://schemas.microsoft.com/office/drawing/2014/main" id="{74ABB619-24E5-BB2D-06CA-33150EDF2565}"/>
              </a:ext>
            </a:extLst>
          </p:cNvPr>
          <p:cNvPicPr>
            <a:picLocks noChangeAspect="1"/>
          </p:cNvPicPr>
          <p:nvPr/>
        </p:nvPicPr>
        <p:blipFill>
          <a:blip r:embed="rId3"/>
          <a:stretch>
            <a:fillRect/>
          </a:stretch>
        </p:blipFill>
        <p:spPr>
          <a:xfrm>
            <a:off x="5960606" y="2626880"/>
            <a:ext cx="5960606" cy="3472574"/>
          </a:xfrm>
          <a:prstGeom prst="rect">
            <a:avLst/>
          </a:prstGeom>
        </p:spPr>
      </p:pic>
      <p:sp>
        <p:nvSpPr>
          <p:cNvPr id="16" name="TextBox 15">
            <a:extLst>
              <a:ext uri="{FF2B5EF4-FFF2-40B4-BE49-F238E27FC236}">
                <a16:creationId xmlns:a16="http://schemas.microsoft.com/office/drawing/2014/main" id="{06A34D7F-B307-7BE4-0339-9F62434208A2}"/>
              </a:ext>
            </a:extLst>
          </p:cNvPr>
          <p:cNvSpPr txBox="1"/>
          <p:nvPr/>
        </p:nvSpPr>
        <p:spPr>
          <a:xfrm>
            <a:off x="6168112" y="2168637"/>
            <a:ext cx="5545594" cy="369332"/>
          </a:xfrm>
          <a:prstGeom prst="rect">
            <a:avLst/>
          </a:prstGeom>
          <a:solidFill>
            <a:srgbClr val="00B0F0"/>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GRU</a:t>
            </a:r>
          </a:p>
        </p:txBody>
      </p:sp>
    </p:spTree>
    <p:extLst>
      <p:ext uri="{BB962C8B-B14F-4D97-AF65-F5344CB8AC3E}">
        <p14:creationId xmlns:p14="http://schemas.microsoft.com/office/powerpoint/2010/main" val="386722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GB" dirty="0">
                <a:solidFill>
                  <a:srgbClr val="3B1D5F"/>
                </a:solidFill>
                <a:latin typeface="Cooper Black" panose="0208090404030B020404" pitchFamily="18" charset="0"/>
              </a:rPr>
              <a:t>RESEARCH OUTCOME AND DISCUSSION </a:t>
            </a:r>
          </a:p>
        </p:txBody>
      </p:sp>
      <p:sp>
        <p:nvSpPr>
          <p:cNvPr id="4" name="Title 1"/>
          <p:cNvSpPr txBox="1">
            <a:spLocks/>
          </p:cNvSpPr>
          <p:nvPr/>
        </p:nvSpPr>
        <p:spPr>
          <a:xfrm>
            <a:off x="838200" y="3477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a:p>
        </p:txBody>
      </p:sp>
      <p:sp>
        <p:nvSpPr>
          <p:cNvPr id="9" name="TextBox 8"/>
          <p:cNvSpPr txBox="1"/>
          <p:nvPr/>
        </p:nvSpPr>
        <p:spPr>
          <a:xfrm>
            <a:off x="838200" y="1711723"/>
            <a:ext cx="10515600" cy="369332"/>
          </a:xfrm>
          <a:prstGeom prst="rect">
            <a:avLst/>
          </a:prstGeom>
          <a:solidFill>
            <a:srgbClr val="00B0F0"/>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Comparison Between LSTM and GRU </a:t>
            </a:r>
          </a:p>
        </p:txBody>
      </p:sp>
      <p:pic>
        <p:nvPicPr>
          <p:cNvPr id="3" name="Picture 2">
            <a:extLst>
              <a:ext uri="{FF2B5EF4-FFF2-40B4-BE49-F238E27FC236}">
                <a16:creationId xmlns:a16="http://schemas.microsoft.com/office/drawing/2014/main" id="{2A3ECC2C-5F90-87A6-4A37-95C87A121CED}"/>
              </a:ext>
            </a:extLst>
          </p:cNvPr>
          <p:cNvPicPr>
            <a:picLocks noChangeAspect="1"/>
          </p:cNvPicPr>
          <p:nvPr/>
        </p:nvPicPr>
        <p:blipFill>
          <a:blip r:embed="rId2"/>
          <a:stretch>
            <a:fillRect/>
          </a:stretch>
        </p:blipFill>
        <p:spPr>
          <a:xfrm>
            <a:off x="142994" y="2668409"/>
            <a:ext cx="6344714" cy="3051970"/>
          </a:xfrm>
          <a:prstGeom prst="rect">
            <a:avLst/>
          </a:prstGeom>
        </p:spPr>
      </p:pic>
      <p:pic>
        <p:nvPicPr>
          <p:cNvPr id="8" name="Picture 7">
            <a:extLst>
              <a:ext uri="{FF2B5EF4-FFF2-40B4-BE49-F238E27FC236}">
                <a16:creationId xmlns:a16="http://schemas.microsoft.com/office/drawing/2014/main" id="{1F7E8793-7F0A-A90B-4B00-F79E92992544}"/>
              </a:ext>
            </a:extLst>
          </p:cNvPr>
          <p:cNvPicPr>
            <a:picLocks noChangeAspect="1"/>
          </p:cNvPicPr>
          <p:nvPr/>
        </p:nvPicPr>
        <p:blipFill>
          <a:blip r:embed="rId3"/>
          <a:stretch>
            <a:fillRect/>
          </a:stretch>
        </p:blipFill>
        <p:spPr>
          <a:xfrm>
            <a:off x="6458222" y="2685826"/>
            <a:ext cx="5733778" cy="2817352"/>
          </a:xfrm>
          <a:prstGeom prst="rect">
            <a:avLst/>
          </a:prstGeom>
        </p:spPr>
      </p:pic>
    </p:spTree>
    <p:extLst>
      <p:ext uri="{BB962C8B-B14F-4D97-AF65-F5344CB8AC3E}">
        <p14:creationId xmlns:p14="http://schemas.microsoft.com/office/powerpoint/2010/main" val="115281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GB" dirty="0">
                <a:solidFill>
                  <a:srgbClr val="3B1D5F"/>
                </a:solidFill>
                <a:latin typeface="Cooper Black" panose="0208090404030B020404" pitchFamily="18" charset="0"/>
              </a:rPr>
              <a:t>CONCLUSION</a:t>
            </a:r>
          </a:p>
        </p:txBody>
      </p:sp>
      <p:sp>
        <p:nvSpPr>
          <p:cNvPr id="3" name="Content Placeholder 2"/>
          <p:cNvSpPr>
            <a:spLocks noGrp="1"/>
          </p:cNvSpPr>
          <p:nvPr>
            <p:ph idx="1"/>
          </p:nvPr>
        </p:nvSpPr>
        <p:spPr/>
        <p:txBody>
          <a:bodyPr>
            <a:normAutofit fontScale="92500" lnSpcReduction="10000"/>
          </a:bodyPr>
          <a:lstStyle/>
          <a:p>
            <a:pPr algn="just"/>
            <a:r>
              <a:rPr lang="en-US" dirty="0">
                <a:latin typeface="Times New Roman" panose="02020603050405020304" pitchFamily="18" charset="0"/>
                <a:cs typeface="Times New Roman" panose="02020603050405020304" pitchFamily="18" charset="0"/>
              </a:rPr>
              <a:t>The dissertation concludes that Support Vector Machines (SVM) are the best at predicting UK housing prices, but in terms of  one level forward (deep learning) GRU is better than any other Model to predict House Price in UK, future research should explore additional factors and advanced methods to improve accuracy and capture market trends.</a:t>
            </a:r>
          </a:p>
          <a:p>
            <a:pPr algn="just"/>
            <a:r>
              <a:rPr lang="en-IN" u="sng" dirty="0">
                <a:latin typeface="Times New Roman" panose="02020603050405020304" pitchFamily="18" charset="0"/>
                <a:cs typeface="Times New Roman" panose="02020603050405020304" pitchFamily="18" charset="0"/>
              </a:rPr>
              <a:t>Drawbacks:</a:t>
            </a:r>
          </a:p>
          <a:p>
            <a:pPr marL="457200" indent="-457200" algn="just"/>
            <a:r>
              <a:rPr lang="en-US" dirty="0">
                <a:latin typeface="Times New Roman" panose="02020603050405020304" pitchFamily="18" charset="0"/>
                <a:cs typeface="Times New Roman" panose="02020603050405020304" pitchFamily="18" charset="0"/>
              </a:rPr>
              <a:t>Incomplete data due to privacy regulation.</a:t>
            </a:r>
            <a:endParaRPr lang="en-IN" dirty="0">
              <a:latin typeface="Times New Roman" panose="02020603050405020304" pitchFamily="18" charset="0"/>
              <a:cs typeface="Times New Roman" panose="02020603050405020304" pitchFamily="18" charset="0"/>
            </a:endParaRPr>
          </a:p>
          <a:p>
            <a:pPr marL="457200" indent="-457200" algn="just"/>
            <a:r>
              <a:rPr lang="en-US" dirty="0">
                <a:latin typeface="Times New Roman" panose="02020603050405020304" pitchFamily="18" charset="0"/>
                <a:cs typeface="Times New Roman" panose="02020603050405020304" pitchFamily="18" charset="0"/>
              </a:rPr>
              <a:t>difficulty of adapting machine learning models to the rapidly changing housing market.</a:t>
            </a:r>
            <a:r>
              <a:rPr lang="en-IN" dirty="0">
                <a:latin typeface="Times New Roman" panose="02020603050405020304" pitchFamily="18" charset="0"/>
                <a:cs typeface="Times New Roman" panose="02020603050405020304" pitchFamily="18" charset="0"/>
              </a:rPr>
              <a:t>.</a:t>
            </a:r>
          </a:p>
          <a:p>
            <a:pPr algn="just"/>
            <a:r>
              <a:rPr lang="en-IN" u="sng" dirty="0">
                <a:latin typeface="Times New Roman" panose="02020603050405020304" pitchFamily="18" charset="0"/>
                <a:cs typeface="Times New Roman" panose="02020603050405020304" pitchFamily="18" charset="0"/>
              </a:rPr>
              <a:t>Future work:</a:t>
            </a:r>
            <a:r>
              <a:rPr lang="en-US" dirty="0">
                <a:latin typeface="Times New Roman" panose="02020603050405020304" pitchFamily="18" charset="0"/>
                <a:cs typeface="Times New Roman" panose="02020603050405020304" pitchFamily="18" charset="0"/>
              </a:rPr>
              <a:t>improve data collection, use adaptive models, integrate economic insights, ensure ethical compliance, and increase transparency</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576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GB" dirty="0">
                <a:solidFill>
                  <a:srgbClr val="3B1D5F"/>
                </a:solidFill>
                <a:latin typeface="Cooper Black" panose="0208090404030B020404" pitchFamily="18" charset="0"/>
              </a:rPr>
              <a:t>ETHICAL CONSIDERATIONS</a:t>
            </a:r>
            <a:endParaRPr lang="en-IN" dirty="0"/>
          </a:p>
        </p:txBody>
      </p:sp>
      <p:pic>
        <p:nvPicPr>
          <p:cNvPr id="4" name="Content Placeholder 3"/>
          <p:cNvPicPr>
            <a:picLocks noGrp="1" noChangeAspect="1"/>
          </p:cNvPicPr>
          <p:nvPr>
            <p:ph idx="1"/>
          </p:nvPr>
        </p:nvPicPr>
        <p:blipFill>
          <a:blip r:embed="rId2"/>
          <a:stretch>
            <a:fillRect/>
          </a:stretch>
        </p:blipFill>
        <p:spPr>
          <a:xfrm>
            <a:off x="2227235" y="1825625"/>
            <a:ext cx="7737529" cy="4351338"/>
          </a:xfrm>
          <a:prstGeom prst="rect">
            <a:avLst/>
          </a:prstGeom>
        </p:spPr>
      </p:pic>
    </p:spTree>
    <p:extLst>
      <p:ext uri="{BB962C8B-B14F-4D97-AF65-F5344CB8AC3E}">
        <p14:creationId xmlns:p14="http://schemas.microsoft.com/office/powerpoint/2010/main" val="323867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GB" dirty="0">
                <a:solidFill>
                  <a:srgbClr val="3B1D5F"/>
                </a:solidFill>
                <a:latin typeface="Cooper Black" panose="0208090404030B020404" pitchFamily="18" charset="0"/>
              </a:rPr>
              <a:t>ACKNOWLEDGEMENTS</a:t>
            </a:r>
            <a:endParaRPr lang="en-IN" dirty="0"/>
          </a:p>
        </p:txBody>
      </p:sp>
      <p:sp>
        <p:nvSpPr>
          <p:cNvPr id="3" name="Content Placeholder 2"/>
          <p:cNvSpPr>
            <a:spLocks noGrp="1"/>
          </p:cNvSpPr>
          <p:nvPr>
            <p:ph idx="1"/>
          </p:nvPr>
        </p:nvSpPr>
        <p:spPr>
          <a:xfrm>
            <a:off x="838200" y="1825625"/>
            <a:ext cx="5372100" cy="4351338"/>
          </a:xfrm>
        </p:spPr>
        <p:txBody>
          <a:bodyPr/>
          <a:lstStyle/>
          <a:p>
            <a:pPr algn="just"/>
            <a:r>
              <a:rPr lang="en-IN" dirty="0">
                <a:latin typeface="Times New Roman" panose="02020603050405020304" pitchFamily="18" charset="0"/>
                <a:cs typeface="Times New Roman" panose="02020603050405020304" pitchFamily="18" charset="0"/>
              </a:rPr>
              <a:t>I would like to express my sincere gratitude to my supervisor, Prof. Hadeel </a:t>
            </a:r>
            <a:r>
              <a:rPr lang="en-IN" dirty="0" err="1">
                <a:latin typeface="Times New Roman" panose="02020603050405020304" pitchFamily="18" charset="0"/>
                <a:cs typeface="Times New Roman" panose="02020603050405020304" pitchFamily="18" charset="0"/>
              </a:rPr>
              <a:t>Jazza</a:t>
            </a:r>
            <a:r>
              <a:rPr lang="en-IN" dirty="0">
                <a:latin typeface="Times New Roman" panose="02020603050405020304" pitchFamily="18" charset="0"/>
                <a:cs typeface="Times New Roman" panose="02020603050405020304" pitchFamily="18" charset="0"/>
              </a:rPr>
              <a:t>, for her invaluable assistance, support and encouragement to shape this project.</a:t>
            </a: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6E80E5C-2852-CFDC-D75F-9C11E7EEFE6C}"/>
              </a:ext>
            </a:extLst>
          </p:cNvPr>
          <p:cNvPicPr>
            <a:picLocks noChangeAspect="1"/>
          </p:cNvPicPr>
          <p:nvPr/>
        </p:nvPicPr>
        <p:blipFill>
          <a:blip r:embed="rId2"/>
          <a:stretch>
            <a:fillRect/>
          </a:stretch>
        </p:blipFill>
        <p:spPr>
          <a:xfrm>
            <a:off x="8034324" y="2349131"/>
            <a:ext cx="3036601" cy="3036601"/>
          </a:xfrm>
          <a:prstGeom prst="rect">
            <a:avLst/>
          </a:prstGeom>
        </p:spPr>
      </p:pic>
    </p:spTree>
    <p:extLst>
      <p:ext uri="{BB962C8B-B14F-4D97-AF65-F5344CB8AC3E}">
        <p14:creationId xmlns:p14="http://schemas.microsoft.com/office/powerpoint/2010/main" val="123079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GB" dirty="0">
                <a:solidFill>
                  <a:srgbClr val="3B1D5F"/>
                </a:solidFill>
                <a:latin typeface="Cooper Black" panose="0208090404030B020404" pitchFamily="18" charset="0"/>
              </a:rPr>
              <a:t>REFERENCES</a:t>
            </a:r>
            <a:endParaRPr lang="en-IN" dirty="0"/>
          </a:p>
        </p:txBody>
      </p:sp>
      <p:sp>
        <p:nvSpPr>
          <p:cNvPr id="3" name="Content Placeholder 2"/>
          <p:cNvSpPr>
            <a:spLocks noGrp="1"/>
          </p:cNvSpPr>
          <p:nvPr>
            <p:ph idx="1"/>
          </p:nvPr>
        </p:nvSpPr>
        <p:spPr/>
        <p:txBody>
          <a:bodyPr/>
          <a:lstStyle/>
          <a:p>
            <a:pPr marL="0" indent="0" algn="just">
              <a:buNone/>
            </a:pPr>
            <a:r>
              <a:rPr lang="en-IN" dirty="0">
                <a:latin typeface="Times New Roman" panose="02020603050405020304" pitchFamily="18" charset="0"/>
                <a:cs typeface="Times New Roman" panose="02020603050405020304" pitchFamily="18" charset="0"/>
              </a:rPr>
              <a:t>Scan the QR code:</a:t>
            </a: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1AF8F3E-5FAE-6FBA-8C68-FCFE8752AAC5}"/>
              </a:ext>
            </a:extLst>
          </p:cNvPr>
          <p:cNvPicPr>
            <a:picLocks noChangeAspect="1"/>
          </p:cNvPicPr>
          <p:nvPr/>
        </p:nvPicPr>
        <p:blipFill>
          <a:blip r:embed="rId2"/>
          <a:stretch>
            <a:fillRect/>
          </a:stretch>
        </p:blipFill>
        <p:spPr>
          <a:xfrm>
            <a:off x="7194344" y="1887523"/>
            <a:ext cx="3431711" cy="3429000"/>
          </a:xfrm>
          <a:prstGeom prst="rect">
            <a:avLst/>
          </a:prstGeom>
        </p:spPr>
      </p:pic>
    </p:spTree>
    <p:extLst>
      <p:ext uri="{BB962C8B-B14F-4D97-AF65-F5344CB8AC3E}">
        <p14:creationId xmlns:p14="http://schemas.microsoft.com/office/powerpoint/2010/main" val="156797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62328" y="745214"/>
            <a:ext cx="8467344" cy="5367572"/>
          </a:xfrm>
          <a:prstGeom prst="rect">
            <a:avLst/>
          </a:prstGeom>
        </p:spPr>
      </p:pic>
    </p:spTree>
    <p:extLst>
      <p:ext uri="{BB962C8B-B14F-4D97-AF65-F5344CB8AC3E}">
        <p14:creationId xmlns:p14="http://schemas.microsoft.com/office/powerpoint/2010/main" val="1622051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GB" dirty="0">
                <a:solidFill>
                  <a:srgbClr val="3B1D5F"/>
                </a:solidFill>
                <a:latin typeface="Cooper Black" panose="0208090404030B020404" pitchFamily="18" charset="0"/>
              </a:rPr>
              <a:t>OVERVIEW</a:t>
            </a:r>
            <a:endParaRPr lang="en-GB" sz="2800" dirty="0">
              <a:solidFill>
                <a:srgbClr val="3B1D5F"/>
              </a:solidFill>
              <a:latin typeface="Cooper Black" panose="0208090404030B020404" pitchFamily="18" charset="0"/>
            </a:endParaRP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Machine learning can improve house price forecasts, which has a significant impact on the real estate industry. Large-scale data analysis is done by ML, as opposed to traditional approaches, to identify complex trends that improve projections. Big data and quick computation enable machine learning (ML) to detect long-term issues and adjust to changes in the market. The purpose of this study is to investigate potential dangers and opportunities associated with using machine learning (ML) in the housing market.</a:t>
            </a:r>
          </a:p>
          <a:p>
            <a:pPr algn="just"/>
            <a:endParaRPr lang="en-GB"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273695" y="4894918"/>
            <a:ext cx="9778832" cy="1963082"/>
          </a:xfrm>
          <a:prstGeom prst="rect">
            <a:avLst/>
          </a:prstGeom>
        </p:spPr>
      </p:pic>
    </p:spTree>
    <p:extLst>
      <p:ext uri="{BB962C8B-B14F-4D97-AF65-F5344CB8AC3E}">
        <p14:creationId xmlns:p14="http://schemas.microsoft.com/office/powerpoint/2010/main" val="3496547400"/>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GB" dirty="0">
                <a:solidFill>
                  <a:srgbClr val="3B1D5F"/>
                </a:solidFill>
                <a:latin typeface="Cooper Black" panose="0208090404030B020404" pitchFamily="18" charset="0"/>
              </a:rPr>
              <a:t>AIM AND OBJECTIVES</a:t>
            </a:r>
            <a:endParaRPr lang="en-IN" dirty="0"/>
          </a:p>
        </p:txBody>
      </p:sp>
      <p:sp>
        <p:nvSpPr>
          <p:cNvPr id="3" name="Content Placeholder 2"/>
          <p:cNvSpPr>
            <a:spLocks noGrp="1"/>
          </p:cNvSpPr>
          <p:nvPr>
            <p:ph idx="1"/>
          </p:nvPr>
        </p:nvSpPr>
        <p:spPr/>
        <p:txBody>
          <a:bodyPr>
            <a:normAutofit fontScale="77500" lnSpcReduction="20000"/>
          </a:bodyPr>
          <a:lstStyle/>
          <a:p>
            <a:pPr algn="just"/>
            <a:r>
              <a:rPr lang="en-US" dirty="0">
                <a:latin typeface="Times New Roman" panose="02020603050405020304" pitchFamily="18" charset="0"/>
                <a:cs typeface="Times New Roman" panose="02020603050405020304" pitchFamily="18" charset="0"/>
              </a:rPr>
              <a:t>The goal of this project is to reliably forecast UK home values using machine-learning algorithms, enabling knowledgeable real estate market decision-making.</a:t>
            </a:r>
            <a:endParaRPr lang="en-IN"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u="sng" dirty="0">
                <a:latin typeface="Times New Roman" panose="02020603050405020304" pitchFamily="18" charset="0"/>
                <a:cs typeface="Times New Roman" panose="02020603050405020304" pitchFamily="18" charset="0"/>
              </a:rPr>
              <a:t>Objectives:</a:t>
            </a:r>
          </a:p>
          <a:p>
            <a:pPr marL="457200" indent="-457200" algn="just"/>
            <a:r>
              <a:rPr lang="en-US" dirty="0">
                <a:latin typeface="Times New Roman" panose="02020603050405020304" pitchFamily="18" charset="0"/>
                <a:cs typeface="Times New Roman" panose="02020603050405020304" pitchFamily="18" charset="0"/>
              </a:rPr>
              <a:t>1. Collect and evaluate information about houses, including location, economic factors, historical values, and property details, for the housing industry.</a:t>
            </a:r>
          </a:p>
          <a:p>
            <a:pPr marL="457200" indent="-457200" algn="just"/>
            <a:r>
              <a:rPr lang="en-US" dirty="0">
                <a:latin typeface="Times New Roman" panose="02020603050405020304" pitchFamily="18" charset="0"/>
                <a:cs typeface="Times New Roman" panose="02020603050405020304" pitchFamily="18" charset="0"/>
              </a:rPr>
              <a:t>2. Create and implement machine learning algorithms for predicting house values, such as neural networks, clustering, and regression models.</a:t>
            </a:r>
          </a:p>
          <a:p>
            <a:pPr marL="457200" indent="-457200" algn="just"/>
            <a:r>
              <a:rPr lang="en-US" dirty="0">
                <a:latin typeface="Times New Roman" panose="02020603050405020304" pitchFamily="18" charset="0"/>
                <a:cs typeface="Times New Roman" panose="02020603050405020304" pitchFamily="18" charset="0"/>
              </a:rPr>
              <a:t>3. Evaluate and contrast scenario performance with industry standards and baseline models.</a:t>
            </a:r>
          </a:p>
          <a:p>
            <a:pPr marL="457200" indent="-457200" algn="just"/>
            <a:r>
              <a:rPr lang="en-US" dirty="0">
                <a:latin typeface="Times New Roman" panose="02020603050405020304" pitchFamily="18" charset="0"/>
                <a:cs typeface="Times New Roman" panose="02020603050405020304" pitchFamily="18" charset="0"/>
              </a:rPr>
              <a:t>4. Examine how diversity affects UK housing market growth predictions and factors that influence house prices.</a:t>
            </a:r>
          </a:p>
          <a:p>
            <a:pPr marL="457200" indent="-457200" algn="just"/>
            <a:r>
              <a:rPr lang="en-US" dirty="0">
                <a:latin typeface="Times New Roman" panose="02020603050405020304" pitchFamily="18" charset="0"/>
                <a:cs typeface="Times New Roman" panose="02020603050405020304" pitchFamily="18" charset="0"/>
              </a:rPr>
              <a:t>5. Take into account data on machine learning techniques and resources for forecasting house values and other aspects of the UK housing industry.</a:t>
            </a:r>
          </a:p>
          <a:p>
            <a:pPr marL="457200" indent="-457200" algn="just"/>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6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GB" dirty="0">
                <a:solidFill>
                  <a:srgbClr val="3B1D5F"/>
                </a:solidFill>
                <a:latin typeface="Cooper Black" panose="0208090404030B020404" pitchFamily="18" charset="0"/>
              </a:rPr>
              <a:t>LITERATURE REVIEW</a:t>
            </a:r>
          </a:p>
        </p:txBody>
      </p:sp>
      <p:sp>
        <p:nvSpPr>
          <p:cNvPr id="3" name="Content Placeholder 2"/>
          <p:cNvSpPr>
            <a:spLocks noGrp="1"/>
          </p:cNvSpPr>
          <p:nvPr>
            <p:ph idx="1"/>
          </p:nvPr>
        </p:nvSpPr>
        <p:spPr>
          <a:xfrm>
            <a:off x="838200" y="1825625"/>
            <a:ext cx="7652657" cy="4351338"/>
          </a:xfrm>
        </p:spPr>
        <p:txBody>
          <a:bodyPr>
            <a:normAutofit fontScale="85000" lnSpcReduction="10000"/>
          </a:bodyPr>
          <a:lstStyle/>
          <a:p>
            <a:pPr algn="just"/>
            <a:r>
              <a:rPr lang="en-US" dirty="0">
                <a:latin typeface="Times New Roman" panose="02020603050405020304" pitchFamily="18" charset="0"/>
                <a:cs typeface="Times New Roman" panose="02020603050405020304" pitchFamily="18" charset="0"/>
              </a:rPr>
              <a:t>Machine learning improves predictions of UK house prices, assisting buyers and investors in making wiser choices. It also has to deal with issues like data security and quality, which emphasizes the necessity of preparing data. Neural networks, SVM, Random Forest, Gradient Boosting, and Linear Regression are among the often employed methods.</a:t>
            </a:r>
          </a:p>
          <a:p>
            <a:pPr algn="just"/>
            <a:r>
              <a:rPr lang="en-US" dirty="0">
                <a:latin typeface="Times New Roman" panose="02020603050405020304" pitchFamily="18" charset="0"/>
                <a:cs typeface="Times New Roman" panose="02020603050405020304" pitchFamily="18" charset="0"/>
              </a:rPr>
              <a:t>impact of machine learning on UK home price prediction, highlighting its potential for higher accuracy compared to Traditional techniques. It draws attention to issues including data privacy, data quality, and the requirement for sophisticated models. Important subjects include popular prediction methods, data preparation, and research gaps, with an emphasis on increasing forecasting accuracy.</a:t>
            </a:r>
          </a:p>
        </p:txBody>
      </p:sp>
      <p:pic>
        <p:nvPicPr>
          <p:cNvPr id="6" name="Picture 5" descr="A group of people walking in a city&#10;&#10;Description automatically generated">
            <a:extLst>
              <a:ext uri="{FF2B5EF4-FFF2-40B4-BE49-F238E27FC236}">
                <a16:creationId xmlns:a16="http://schemas.microsoft.com/office/drawing/2014/main" id="{DE8A351D-4CD9-46F0-3272-997B5AB82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834" y="13877759"/>
            <a:ext cx="4787182" cy="2632813"/>
          </a:xfrm>
          <a:prstGeom prst="rect">
            <a:avLst/>
          </a:prstGeom>
        </p:spPr>
      </p:pic>
      <p:pic>
        <p:nvPicPr>
          <p:cNvPr id="7" name="Picture 6">
            <a:extLst>
              <a:ext uri="{FF2B5EF4-FFF2-40B4-BE49-F238E27FC236}">
                <a16:creationId xmlns:a16="http://schemas.microsoft.com/office/drawing/2014/main" id="{40D47876-3B60-B909-5F01-822A06E77A84}"/>
              </a:ext>
            </a:extLst>
          </p:cNvPr>
          <p:cNvPicPr>
            <a:picLocks noChangeAspect="1"/>
          </p:cNvPicPr>
          <p:nvPr/>
        </p:nvPicPr>
        <p:blipFill>
          <a:blip r:embed="rId3"/>
          <a:stretch>
            <a:fillRect/>
          </a:stretch>
        </p:blipFill>
        <p:spPr>
          <a:xfrm>
            <a:off x="8630193" y="2566700"/>
            <a:ext cx="3551437" cy="2214305"/>
          </a:xfrm>
          <a:prstGeom prst="rect">
            <a:avLst/>
          </a:prstGeom>
        </p:spPr>
      </p:pic>
    </p:spTree>
    <p:extLst>
      <p:ext uri="{BB962C8B-B14F-4D97-AF65-F5344CB8AC3E}">
        <p14:creationId xmlns:p14="http://schemas.microsoft.com/office/powerpoint/2010/main" val="354338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GB" dirty="0">
                <a:solidFill>
                  <a:srgbClr val="3B1D5F"/>
                </a:solidFill>
                <a:latin typeface="Cooper Black" panose="0208090404030B020404" pitchFamily="18" charset="0"/>
              </a:rPr>
              <a:t>METHODOLOGY </a:t>
            </a:r>
            <a:r>
              <a:rPr lang="en-GB" sz="2800" dirty="0">
                <a:solidFill>
                  <a:srgbClr val="3B1D5F"/>
                </a:solidFill>
                <a:latin typeface="Cooper Black" panose="0208090404030B020404" pitchFamily="18" charset="0"/>
              </a:rPr>
              <a:t>(CRISP-DM)</a:t>
            </a:r>
          </a:p>
        </p:txBody>
      </p:sp>
      <p:pic>
        <p:nvPicPr>
          <p:cNvPr id="4" name="Picture 3"/>
          <p:cNvPicPr>
            <a:picLocks noChangeAspect="1"/>
          </p:cNvPicPr>
          <p:nvPr/>
        </p:nvPicPr>
        <p:blipFill>
          <a:blip r:embed="rId2"/>
          <a:stretch>
            <a:fillRect/>
          </a:stretch>
        </p:blipFill>
        <p:spPr>
          <a:xfrm>
            <a:off x="2872870" y="1524000"/>
            <a:ext cx="6446259" cy="5273040"/>
          </a:xfrm>
          <a:prstGeom prst="rect">
            <a:avLst/>
          </a:prstGeom>
        </p:spPr>
      </p:pic>
      <p:sp>
        <p:nvSpPr>
          <p:cNvPr id="3" name="Content Placeholder 2">
            <a:extLst>
              <a:ext uri="{FF2B5EF4-FFF2-40B4-BE49-F238E27FC236}">
                <a16:creationId xmlns:a16="http://schemas.microsoft.com/office/drawing/2014/main" id="{25469B81-6B39-AF00-E919-5F288C4A6F4F}"/>
              </a:ext>
            </a:extLst>
          </p:cNvPr>
          <p:cNvSpPr>
            <a:spLocks noGrp="1"/>
          </p:cNvSpPr>
          <p:nvPr>
            <p:ph idx="1"/>
          </p:nvPr>
        </p:nvSpPr>
        <p:spPr>
          <a:xfrm>
            <a:off x="167641" y="1616619"/>
            <a:ext cx="3794760" cy="595358"/>
          </a:xfrm>
        </p:spPr>
        <p:txBody>
          <a:bodyPr>
            <a:normAutofit/>
          </a:bodyPr>
          <a:lstStyle/>
          <a:p>
            <a:pPr algn="just"/>
            <a:r>
              <a:rPr lang="en-US" dirty="0">
                <a:latin typeface="Times New Roman" panose="02020603050405020304" pitchFamily="18" charset="0"/>
                <a:cs typeface="Times New Roman" panose="02020603050405020304" pitchFamily="18" charset="0"/>
              </a:rPr>
              <a:t>Feature Engineering:-</a:t>
            </a:r>
          </a:p>
          <a:p>
            <a:pPr algn="just"/>
            <a:endParaRPr lang="en-US"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39482020-608D-7ECE-3E39-C0C56337C781}"/>
              </a:ext>
            </a:extLst>
          </p:cNvPr>
          <p:cNvSpPr txBox="1">
            <a:spLocks/>
          </p:cNvSpPr>
          <p:nvPr/>
        </p:nvSpPr>
        <p:spPr>
          <a:xfrm>
            <a:off x="167641" y="2644502"/>
            <a:ext cx="3794760" cy="188395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Times New Roman" panose="02020603050405020304" pitchFamily="18" charset="0"/>
                <a:cs typeface="Times New Roman" panose="02020603050405020304" pitchFamily="18" charset="0"/>
              </a:rPr>
              <a:t>Seasonal Feature</a:t>
            </a:r>
          </a:p>
          <a:p>
            <a:pPr algn="just"/>
            <a:r>
              <a:rPr lang="en-US" dirty="0">
                <a:latin typeface="Times New Roman" panose="02020603050405020304" pitchFamily="18" charset="0"/>
                <a:cs typeface="Times New Roman" panose="02020603050405020304" pitchFamily="18" charset="0"/>
              </a:rPr>
              <a:t>Growth Rate Feature</a:t>
            </a:r>
          </a:p>
          <a:p>
            <a:pPr algn="just"/>
            <a:r>
              <a:rPr lang="en-US" dirty="0">
                <a:latin typeface="Times New Roman" panose="02020603050405020304" pitchFamily="18" charset="0"/>
                <a:cs typeface="Times New Roman" panose="02020603050405020304" pitchFamily="18" charset="0"/>
              </a:rPr>
              <a:t> MACD</a:t>
            </a:r>
          </a:p>
          <a:p>
            <a:pPr algn="just"/>
            <a:r>
              <a:rPr lang="en-US" dirty="0">
                <a:latin typeface="Times New Roman" panose="02020603050405020304" pitchFamily="18" charset="0"/>
                <a:cs typeface="Times New Roman" panose="02020603050405020304" pitchFamily="18" charset="0"/>
              </a:rPr>
              <a:t>EMA</a:t>
            </a:r>
          </a:p>
          <a:p>
            <a:pPr algn="just"/>
            <a:r>
              <a:rPr lang="en-US" dirty="0">
                <a:latin typeface="Times New Roman" panose="02020603050405020304" pitchFamily="18" charset="0"/>
                <a:cs typeface="Times New Roman" panose="02020603050405020304" pitchFamily="18" charset="0"/>
              </a:rPr>
              <a:t>RAI</a:t>
            </a:r>
          </a:p>
          <a:p>
            <a:pPr algn="just"/>
            <a:r>
              <a:rPr lang="en-US" dirty="0">
                <a:latin typeface="Times New Roman" panose="02020603050405020304" pitchFamily="18" charset="0"/>
                <a:cs typeface="Times New Roman" panose="02020603050405020304" pitchFamily="18" charset="0"/>
              </a:rPr>
              <a:t>Trend Feature</a:t>
            </a:r>
          </a:p>
          <a:p>
            <a:pPr algn="just"/>
            <a:endParaRPr lang="en-US"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356A6A8E-5E44-653F-DE09-E807E0044855}"/>
              </a:ext>
            </a:extLst>
          </p:cNvPr>
          <p:cNvSpPr txBox="1">
            <a:spLocks/>
          </p:cNvSpPr>
          <p:nvPr/>
        </p:nvSpPr>
        <p:spPr>
          <a:xfrm>
            <a:off x="8229601" y="1524000"/>
            <a:ext cx="3794760" cy="5953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Times New Roman" panose="02020603050405020304" pitchFamily="18" charset="0"/>
                <a:cs typeface="Times New Roman" panose="02020603050405020304" pitchFamily="18" charset="0"/>
              </a:rPr>
              <a:t>Evaluation:-</a:t>
            </a:r>
          </a:p>
          <a:p>
            <a:pPr algn="just"/>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1B1D6DF0-E86D-A1A9-B08D-748913025ABC}"/>
              </a:ext>
            </a:extLst>
          </p:cNvPr>
          <p:cNvSpPr txBox="1">
            <a:spLocks/>
          </p:cNvSpPr>
          <p:nvPr/>
        </p:nvSpPr>
        <p:spPr>
          <a:xfrm>
            <a:off x="8643258" y="2845208"/>
            <a:ext cx="3794760" cy="188395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Times New Roman" panose="02020603050405020304" pitchFamily="18" charset="0"/>
                <a:cs typeface="Times New Roman" panose="02020603050405020304" pitchFamily="18" charset="0"/>
              </a:rPr>
              <a:t>MAE</a:t>
            </a:r>
          </a:p>
          <a:p>
            <a:pPr algn="just"/>
            <a:r>
              <a:rPr lang="en-US" dirty="0">
                <a:latin typeface="Times New Roman" panose="02020603050405020304" pitchFamily="18" charset="0"/>
                <a:cs typeface="Times New Roman" panose="02020603050405020304" pitchFamily="18" charset="0"/>
              </a:rPr>
              <a:t>MSE</a:t>
            </a:r>
          </a:p>
          <a:p>
            <a:pPr algn="just"/>
            <a:r>
              <a:rPr lang="en-US" dirty="0">
                <a:latin typeface="Times New Roman" panose="02020603050405020304" pitchFamily="18" charset="0"/>
                <a:cs typeface="Times New Roman" panose="02020603050405020304" pitchFamily="18" charset="0"/>
              </a:rPr>
              <a:t>RMSE</a:t>
            </a:r>
          </a:p>
          <a:p>
            <a:pPr algn="just"/>
            <a:r>
              <a:rPr lang="en-US" dirty="0">
                <a:latin typeface="Times New Roman" panose="02020603050405020304" pitchFamily="18" charset="0"/>
                <a:cs typeface="Times New Roman" panose="02020603050405020304" pitchFamily="18" charset="0"/>
              </a:rPr>
              <a:t>R2 Score</a:t>
            </a:r>
          </a:p>
        </p:txBody>
      </p:sp>
    </p:spTree>
    <p:extLst>
      <p:ext uri="{BB962C8B-B14F-4D97-AF65-F5344CB8AC3E}">
        <p14:creationId xmlns:p14="http://schemas.microsoft.com/office/powerpoint/2010/main" val="125250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 calcmode="lin" valueType="num">
                                      <p:cBhvr additive="base">
                                        <p:cTn id="2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 calcmode="lin" valueType="num">
                                      <p:cBhvr additive="base">
                                        <p:cTn id="2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 calcmode="lin" valueType="num">
                                      <p:cBhvr additive="base">
                                        <p:cTn id="3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 calcmode="lin" valueType="num">
                                      <p:cBhvr additive="base">
                                        <p:cTn id="4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 calcmode="lin" valueType="num">
                                      <p:cBhvr additive="base">
                                        <p:cTn id="4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
                                            <p:txEl>
                                              <p:pRg st="5" end="5"/>
                                            </p:txEl>
                                          </p:spTgt>
                                        </p:tgtEl>
                                        <p:attrNameLst>
                                          <p:attrName>style.visibility</p:attrName>
                                        </p:attrNameLst>
                                      </p:cBhvr>
                                      <p:to>
                                        <p:strVal val="visible"/>
                                      </p:to>
                                    </p:set>
                                    <p:anim calcmode="lin" valueType="num">
                                      <p:cBhvr additive="base">
                                        <p:cTn id="5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6">
                                            <p:txEl>
                                              <p:pRg st="0" end="0"/>
                                            </p:txEl>
                                          </p:spTgt>
                                        </p:tgtEl>
                                        <p:attrNameLst>
                                          <p:attrName>style.visibility</p:attrName>
                                        </p:attrNameLst>
                                      </p:cBhvr>
                                      <p:to>
                                        <p:strVal val="visible"/>
                                      </p:to>
                                    </p:set>
                                    <p:anim calcmode="lin" valueType="num">
                                      <p:cBhvr additive="base">
                                        <p:cTn id="5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7">
                                            <p:txEl>
                                              <p:pRg st="0" end="0"/>
                                            </p:txEl>
                                          </p:spTgt>
                                        </p:tgtEl>
                                        <p:attrNameLst>
                                          <p:attrName>style.visibility</p:attrName>
                                        </p:attrNameLst>
                                      </p:cBhvr>
                                      <p:to>
                                        <p:strVal val="visible"/>
                                      </p:to>
                                    </p:set>
                                    <p:anim calcmode="lin" valueType="num">
                                      <p:cBhvr additive="base">
                                        <p:cTn id="6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7">
                                            <p:txEl>
                                              <p:pRg st="1" end="1"/>
                                            </p:txEl>
                                          </p:spTgt>
                                        </p:tgtEl>
                                        <p:attrNameLst>
                                          <p:attrName>style.visibility</p:attrName>
                                        </p:attrNameLst>
                                      </p:cBhvr>
                                      <p:to>
                                        <p:strVal val="visible"/>
                                      </p:to>
                                    </p:set>
                                    <p:anim calcmode="lin" valueType="num">
                                      <p:cBhvr additive="base">
                                        <p:cTn id="7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 calcmode="lin" valueType="num">
                                      <p:cBhvr additive="base">
                                        <p:cTn id="7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7">
                                            <p:txEl>
                                              <p:pRg st="3" end="3"/>
                                            </p:txEl>
                                          </p:spTgt>
                                        </p:tgtEl>
                                        <p:attrNameLst>
                                          <p:attrName>style.visibility</p:attrName>
                                        </p:attrNameLst>
                                      </p:cBhvr>
                                      <p:to>
                                        <p:strVal val="visible"/>
                                      </p:to>
                                    </p:set>
                                    <p:anim calcmode="lin" valueType="num">
                                      <p:cBhvr additive="base">
                                        <p:cTn id="8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build="p"/>
      <p:bldP spid="6" grpId="0" build="p"/>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DATAFLOW (overview)</a:t>
            </a:r>
          </a:p>
        </p:txBody>
      </p:sp>
      <p:pic>
        <p:nvPicPr>
          <p:cNvPr id="5" name="Content Placeholder 4">
            <a:extLst>
              <a:ext uri="{FF2B5EF4-FFF2-40B4-BE49-F238E27FC236}">
                <a16:creationId xmlns:a16="http://schemas.microsoft.com/office/drawing/2014/main" id="{4D2B9151-5833-AD1A-4ECD-3EDD436B37F6}"/>
              </a:ext>
            </a:extLst>
          </p:cNvPr>
          <p:cNvPicPr>
            <a:picLocks noGrp="1" noChangeAspect="1"/>
          </p:cNvPicPr>
          <p:nvPr>
            <p:ph idx="1"/>
          </p:nvPr>
        </p:nvPicPr>
        <p:blipFill>
          <a:blip r:embed="rId2"/>
          <a:stretch>
            <a:fillRect/>
          </a:stretch>
        </p:blipFill>
        <p:spPr>
          <a:xfrm>
            <a:off x="4502428" y="538701"/>
            <a:ext cx="7225748" cy="5780598"/>
          </a:xfrm>
          <a:prstGeom prst="rect">
            <a:avLst/>
          </a:prstGeom>
        </p:spPr>
      </p:pic>
    </p:spTree>
    <p:extLst>
      <p:ext uri="{BB962C8B-B14F-4D97-AF65-F5344CB8AC3E}">
        <p14:creationId xmlns:p14="http://schemas.microsoft.com/office/powerpoint/2010/main" val="271313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GB" dirty="0">
                <a:solidFill>
                  <a:srgbClr val="3B1D5F"/>
                </a:solidFill>
                <a:latin typeface="Cooper Black" panose="0208090404030B020404" pitchFamily="18" charset="0"/>
              </a:rPr>
              <a:t>ALGORITHMS USED </a:t>
            </a:r>
            <a:r>
              <a:rPr lang="en-GB" sz="2800" dirty="0">
                <a:solidFill>
                  <a:srgbClr val="3B1D5F"/>
                </a:solidFill>
                <a:latin typeface="Cooper Black" panose="0208090404030B020404" pitchFamily="18" charset="0"/>
              </a:rPr>
              <a:t>(MCSA)</a:t>
            </a:r>
            <a:endParaRPr lang="en-IN" sz="2800" dirty="0"/>
          </a:p>
        </p:txBody>
      </p:sp>
      <p:graphicFrame>
        <p:nvGraphicFramePr>
          <p:cNvPr id="4" name="Content Placeholder 3"/>
          <p:cNvGraphicFramePr>
            <a:graphicFrameLocks noGrp="1"/>
          </p:cNvGraphicFramePr>
          <p:nvPr>
            <p:ph idx="1"/>
          </p:nvPr>
        </p:nvGraphicFramePr>
        <p:xfrm>
          <a:off x="838200" y="1628503"/>
          <a:ext cx="10515600" cy="4998720"/>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2867602336"/>
                    </a:ext>
                  </a:extLst>
                </a:gridCol>
                <a:gridCol w="5257800">
                  <a:extLst>
                    <a:ext uri="{9D8B030D-6E8A-4147-A177-3AD203B41FA5}">
                      <a16:colId xmlns:a16="http://schemas.microsoft.com/office/drawing/2014/main" val="2453433860"/>
                    </a:ext>
                  </a:extLst>
                </a:gridCol>
              </a:tblGrid>
              <a:tr h="249936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59220352"/>
                  </a:ext>
                </a:extLst>
              </a:tr>
              <a:tr h="249936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064320988"/>
                  </a:ext>
                </a:extLst>
              </a:tr>
            </a:tbl>
          </a:graphicData>
        </a:graphic>
      </p:graphicFrame>
      <p:pic>
        <p:nvPicPr>
          <p:cNvPr id="5" name="Picture 4"/>
          <p:cNvPicPr>
            <a:picLocks noChangeAspect="1"/>
          </p:cNvPicPr>
          <p:nvPr/>
        </p:nvPicPr>
        <p:blipFill>
          <a:blip r:embed="rId2"/>
          <a:stretch>
            <a:fillRect/>
          </a:stretch>
        </p:blipFill>
        <p:spPr>
          <a:xfrm>
            <a:off x="1793965" y="1690688"/>
            <a:ext cx="4108446" cy="2377437"/>
          </a:xfrm>
          <a:prstGeom prst="rect">
            <a:avLst/>
          </a:prstGeom>
        </p:spPr>
      </p:pic>
      <p:sp>
        <p:nvSpPr>
          <p:cNvPr id="6" name="TextBox 5"/>
          <p:cNvSpPr txBox="1"/>
          <p:nvPr/>
        </p:nvSpPr>
        <p:spPr>
          <a:xfrm rot="16200000">
            <a:off x="-13149" y="2663651"/>
            <a:ext cx="2315258" cy="369332"/>
          </a:xfrm>
          <a:prstGeom prst="rect">
            <a:avLst/>
          </a:prstGeom>
          <a:solidFill>
            <a:srgbClr val="00B0F0"/>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Gradient Boost</a:t>
            </a:r>
          </a:p>
        </p:txBody>
      </p:sp>
      <p:sp>
        <p:nvSpPr>
          <p:cNvPr id="7" name="TextBox 6"/>
          <p:cNvSpPr txBox="1"/>
          <p:nvPr/>
        </p:nvSpPr>
        <p:spPr>
          <a:xfrm rot="16200000">
            <a:off x="5366359" y="2525151"/>
            <a:ext cx="2315258" cy="646331"/>
          </a:xfrm>
          <a:prstGeom prst="rect">
            <a:avLst/>
          </a:prstGeom>
          <a:solidFill>
            <a:srgbClr val="00B0F0"/>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Support Vector Machine</a:t>
            </a:r>
          </a:p>
        </p:txBody>
      </p:sp>
      <p:pic>
        <p:nvPicPr>
          <p:cNvPr id="8" name="Picture 7"/>
          <p:cNvPicPr>
            <a:picLocks noChangeAspect="1"/>
          </p:cNvPicPr>
          <p:nvPr/>
        </p:nvPicPr>
        <p:blipFill>
          <a:blip r:embed="rId3"/>
          <a:stretch>
            <a:fillRect/>
          </a:stretch>
        </p:blipFill>
        <p:spPr>
          <a:xfrm>
            <a:off x="7150097" y="1690687"/>
            <a:ext cx="4023000" cy="2315259"/>
          </a:xfrm>
          <a:prstGeom prst="rect">
            <a:avLst/>
          </a:prstGeom>
        </p:spPr>
      </p:pic>
      <p:sp>
        <p:nvSpPr>
          <p:cNvPr id="10" name="TextBox 9"/>
          <p:cNvSpPr txBox="1"/>
          <p:nvPr/>
        </p:nvSpPr>
        <p:spPr>
          <a:xfrm rot="16200000">
            <a:off x="-9653" y="5198072"/>
            <a:ext cx="2315258" cy="369332"/>
          </a:xfrm>
          <a:prstGeom prst="rect">
            <a:avLst/>
          </a:prstGeom>
          <a:solidFill>
            <a:srgbClr val="00B0F0"/>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Linear Regression</a:t>
            </a:r>
          </a:p>
        </p:txBody>
      </p:sp>
      <p:sp>
        <p:nvSpPr>
          <p:cNvPr id="11" name="TextBox 10"/>
          <p:cNvSpPr txBox="1"/>
          <p:nvPr/>
        </p:nvSpPr>
        <p:spPr>
          <a:xfrm rot="16200000">
            <a:off x="5227859" y="5198072"/>
            <a:ext cx="2315258" cy="369332"/>
          </a:xfrm>
          <a:prstGeom prst="rect">
            <a:avLst/>
          </a:prstGeom>
          <a:solidFill>
            <a:srgbClr val="00B0F0"/>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Random Forest</a:t>
            </a:r>
          </a:p>
        </p:txBody>
      </p:sp>
      <p:pic>
        <p:nvPicPr>
          <p:cNvPr id="12" name="Picture 11"/>
          <p:cNvPicPr>
            <a:picLocks noChangeAspect="1"/>
          </p:cNvPicPr>
          <p:nvPr/>
        </p:nvPicPr>
        <p:blipFill>
          <a:blip r:embed="rId4"/>
          <a:stretch>
            <a:fillRect/>
          </a:stretch>
        </p:blipFill>
        <p:spPr>
          <a:xfrm>
            <a:off x="7150098" y="4213075"/>
            <a:ext cx="4023000" cy="2322463"/>
          </a:xfrm>
          <a:prstGeom prst="rect">
            <a:avLst/>
          </a:prstGeom>
        </p:spPr>
      </p:pic>
      <p:pic>
        <p:nvPicPr>
          <p:cNvPr id="13" name="Picture 12" descr="A diagram of a line of regression&#10;&#10;Description automatically generated">
            <a:extLst>
              <a:ext uri="{FF2B5EF4-FFF2-40B4-BE49-F238E27FC236}">
                <a16:creationId xmlns:a16="http://schemas.microsoft.com/office/drawing/2014/main" id="{D2A6EC07-FE9E-23B0-587E-6471E8A58FC9}"/>
              </a:ext>
            </a:extLst>
          </p:cNvPr>
          <p:cNvPicPr>
            <a:picLocks noChangeAspect="1"/>
          </p:cNvPicPr>
          <p:nvPr/>
        </p:nvPicPr>
        <p:blipFill>
          <a:blip r:embed="rId5"/>
          <a:stretch>
            <a:fillRect/>
          </a:stretch>
        </p:blipFill>
        <p:spPr>
          <a:xfrm>
            <a:off x="2072203" y="4162923"/>
            <a:ext cx="2559098" cy="2372615"/>
          </a:xfrm>
          <a:prstGeom prst="rect">
            <a:avLst/>
          </a:prstGeom>
        </p:spPr>
      </p:pic>
    </p:spTree>
    <p:extLst>
      <p:ext uri="{BB962C8B-B14F-4D97-AF65-F5344CB8AC3E}">
        <p14:creationId xmlns:p14="http://schemas.microsoft.com/office/powerpoint/2010/main" val="384191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GB" dirty="0">
                <a:solidFill>
                  <a:srgbClr val="3B1D5F"/>
                </a:solidFill>
                <a:latin typeface="Cooper Black" panose="0208090404030B020404" pitchFamily="18" charset="0"/>
              </a:rPr>
              <a:t>MODEL EVALUATION METRICS</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96483074"/>
              </p:ext>
            </p:extLst>
          </p:nvPr>
        </p:nvGraphicFramePr>
        <p:xfrm>
          <a:off x="838200" y="1628503"/>
          <a:ext cx="10515600" cy="4998720"/>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2867602336"/>
                    </a:ext>
                  </a:extLst>
                </a:gridCol>
                <a:gridCol w="5257800">
                  <a:extLst>
                    <a:ext uri="{9D8B030D-6E8A-4147-A177-3AD203B41FA5}">
                      <a16:colId xmlns:a16="http://schemas.microsoft.com/office/drawing/2014/main" val="2453433860"/>
                    </a:ext>
                  </a:extLst>
                </a:gridCol>
              </a:tblGrid>
              <a:tr h="2499360">
                <a:tc>
                  <a:txBody>
                    <a:bodyPr/>
                    <a:lstStyle/>
                    <a:p>
                      <a:pPr marL="457200" lvl="1" indent="0" algn="just">
                        <a:buFont typeface="Arial" panose="020B0604020202020204" pitchFamily="34" charset="0"/>
                        <a:buNone/>
                      </a:pPr>
                      <a:endParaRPr lang="en-IN" sz="1800" kern="1200" dirty="0">
                        <a:solidFill>
                          <a:schemeClr val="tx1"/>
                        </a:solidFill>
                        <a:effectLst/>
                        <a:latin typeface="Times New Roman" panose="02020603050405020304" pitchFamily="18" charset="0"/>
                        <a:ea typeface="+mn-ea"/>
                        <a:cs typeface="Times New Roman" panose="02020603050405020304" pitchFamily="18" charset="0"/>
                      </a:endParaRPr>
                    </a:p>
                    <a:p>
                      <a:pPr marL="742950" lvl="1" indent="-285750" algn="just">
                        <a:buFont typeface="Arial" panose="020B0604020202020204" pitchFamily="34" charset="0"/>
                        <a:buChar char="•"/>
                      </a:pPr>
                      <a:endParaRPr lang="en-US" sz="180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457200" lvl="1" indent="0" algn="just">
                        <a:buFont typeface="Arial" panose="020B0604020202020204" pitchFamily="34" charset="0"/>
                        <a:buNone/>
                      </a:pPr>
                      <a:endParaRPr lang="en-US" sz="1800" kern="1200" dirty="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59220352"/>
                  </a:ext>
                </a:extLst>
              </a:tr>
              <a:tr h="2499360">
                <a:tc>
                  <a:txBody>
                    <a:bodyPr/>
                    <a:lstStyle/>
                    <a:p>
                      <a:pPr marL="457200" lvl="1" indent="0" algn="just">
                        <a:buFont typeface="Arial" panose="020B0604020202020204" pitchFamily="34" charset="0"/>
                        <a:buNone/>
                      </a:pPr>
                      <a:endParaRPr lang="en-GB" sz="180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742950" lvl="1" indent="-285750" algn="just">
                        <a:buFont typeface="Arial" panose="020B0604020202020204" pitchFamily="34" charset="0"/>
                        <a:buChar char="•"/>
                      </a:pPr>
                      <a:endParaRPr lang="en-GB" sz="1800" kern="1200" dirty="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64320988"/>
                  </a:ext>
                </a:extLst>
              </a:tr>
            </a:tbl>
          </a:graphicData>
        </a:graphic>
      </p:graphicFrame>
      <p:sp>
        <p:nvSpPr>
          <p:cNvPr id="6" name="TextBox 5"/>
          <p:cNvSpPr txBox="1"/>
          <p:nvPr/>
        </p:nvSpPr>
        <p:spPr>
          <a:xfrm rot="16200000">
            <a:off x="-13149" y="2663651"/>
            <a:ext cx="2315258" cy="369332"/>
          </a:xfrm>
          <a:prstGeom prst="rect">
            <a:avLst/>
          </a:prstGeom>
          <a:solidFill>
            <a:srgbClr val="00B0F0"/>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MAE</a:t>
            </a:r>
          </a:p>
        </p:txBody>
      </p:sp>
      <p:sp>
        <p:nvSpPr>
          <p:cNvPr id="7" name="TextBox 6"/>
          <p:cNvSpPr txBox="1"/>
          <p:nvPr/>
        </p:nvSpPr>
        <p:spPr>
          <a:xfrm rot="16200000">
            <a:off x="5227859" y="2663650"/>
            <a:ext cx="2315258" cy="369332"/>
          </a:xfrm>
          <a:prstGeom prst="rect">
            <a:avLst/>
          </a:prstGeom>
          <a:solidFill>
            <a:srgbClr val="00B0F0"/>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MSE</a:t>
            </a:r>
          </a:p>
        </p:txBody>
      </p:sp>
      <p:sp>
        <p:nvSpPr>
          <p:cNvPr id="10" name="TextBox 9"/>
          <p:cNvSpPr txBox="1"/>
          <p:nvPr/>
        </p:nvSpPr>
        <p:spPr>
          <a:xfrm rot="16200000">
            <a:off x="-9653" y="5198072"/>
            <a:ext cx="2315258" cy="369332"/>
          </a:xfrm>
          <a:prstGeom prst="rect">
            <a:avLst/>
          </a:prstGeom>
          <a:solidFill>
            <a:srgbClr val="00B0F0"/>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RMSE</a:t>
            </a:r>
          </a:p>
        </p:txBody>
      </p:sp>
      <p:sp>
        <p:nvSpPr>
          <p:cNvPr id="11" name="TextBox 10"/>
          <p:cNvSpPr txBox="1"/>
          <p:nvPr/>
        </p:nvSpPr>
        <p:spPr>
          <a:xfrm rot="16200000">
            <a:off x="5227859" y="5198072"/>
            <a:ext cx="2315258" cy="369332"/>
          </a:xfrm>
          <a:prstGeom prst="rect">
            <a:avLst/>
          </a:prstGeom>
          <a:solidFill>
            <a:srgbClr val="00B0F0"/>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R2</a:t>
            </a:r>
          </a:p>
        </p:txBody>
      </p:sp>
      <p:pic>
        <p:nvPicPr>
          <p:cNvPr id="8" name="Picture 7">
            <a:extLst>
              <a:ext uri="{FF2B5EF4-FFF2-40B4-BE49-F238E27FC236}">
                <a16:creationId xmlns:a16="http://schemas.microsoft.com/office/drawing/2014/main" id="{1D98612C-3F2A-C1C0-B041-F14942CB5E89}"/>
              </a:ext>
            </a:extLst>
          </p:cNvPr>
          <p:cNvPicPr>
            <a:picLocks noChangeAspect="1"/>
          </p:cNvPicPr>
          <p:nvPr/>
        </p:nvPicPr>
        <p:blipFill>
          <a:blip r:embed="rId2"/>
          <a:stretch>
            <a:fillRect/>
          </a:stretch>
        </p:blipFill>
        <p:spPr>
          <a:xfrm>
            <a:off x="1329147" y="2235451"/>
            <a:ext cx="4685128" cy="1193550"/>
          </a:xfrm>
          <a:prstGeom prst="rect">
            <a:avLst/>
          </a:prstGeom>
        </p:spPr>
      </p:pic>
      <p:pic>
        <p:nvPicPr>
          <p:cNvPr id="12" name="Picture 11">
            <a:extLst>
              <a:ext uri="{FF2B5EF4-FFF2-40B4-BE49-F238E27FC236}">
                <a16:creationId xmlns:a16="http://schemas.microsoft.com/office/drawing/2014/main" id="{82A042C3-9787-4EF0-7CCC-F5F61BA7BCD7}"/>
              </a:ext>
            </a:extLst>
          </p:cNvPr>
          <p:cNvPicPr>
            <a:picLocks noChangeAspect="1"/>
          </p:cNvPicPr>
          <p:nvPr/>
        </p:nvPicPr>
        <p:blipFill>
          <a:blip r:embed="rId3"/>
          <a:stretch>
            <a:fillRect/>
          </a:stretch>
        </p:blipFill>
        <p:spPr>
          <a:xfrm>
            <a:off x="6756701" y="1793499"/>
            <a:ext cx="4048615" cy="2071522"/>
          </a:xfrm>
          <a:prstGeom prst="rect">
            <a:avLst/>
          </a:prstGeom>
        </p:spPr>
      </p:pic>
      <p:pic>
        <p:nvPicPr>
          <p:cNvPr id="17" name="Picture 16">
            <a:extLst>
              <a:ext uri="{FF2B5EF4-FFF2-40B4-BE49-F238E27FC236}">
                <a16:creationId xmlns:a16="http://schemas.microsoft.com/office/drawing/2014/main" id="{EE9B2E29-5C20-D931-B7E1-06D63FCA63B8}"/>
              </a:ext>
            </a:extLst>
          </p:cNvPr>
          <p:cNvPicPr>
            <a:picLocks noChangeAspect="1"/>
          </p:cNvPicPr>
          <p:nvPr/>
        </p:nvPicPr>
        <p:blipFill>
          <a:blip r:embed="rId4"/>
          <a:stretch>
            <a:fillRect/>
          </a:stretch>
        </p:blipFill>
        <p:spPr>
          <a:xfrm>
            <a:off x="1329146" y="4590665"/>
            <a:ext cx="4685128" cy="1226914"/>
          </a:xfrm>
          <a:prstGeom prst="rect">
            <a:avLst/>
          </a:prstGeom>
        </p:spPr>
      </p:pic>
      <p:pic>
        <p:nvPicPr>
          <p:cNvPr id="19" name="Picture 18">
            <a:extLst>
              <a:ext uri="{FF2B5EF4-FFF2-40B4-BE49-F238E27FC236}">
                <a16:creationId xmlns:a16="http://schemas.microsoft.com/office/drawing/2014/main" id="{E8DB391C-8828-5FC2-9E97-D66AAB088600}"/>
              </a:ext>
            </a:extLst>
          </p:cNvPr>
          <p:cNvPicPr>
            <a:picLocks noChangeAspect="1"/>
          </p:cNvPicPr>
          <p:nvPr/>
        </p:nvPicPr>
        <p:blipFill>
          <a:blip r:embed="rId5"/>
          <a:stretch>
            <a:fillRect/>
          </a:stretch>
        </p:blipFill>
        <p:spPr>
          <a:xfrm>
            <a:off x="6570154" y="4608151"/>
            <a:ext cx="4658536" cy="1242692"/>
          </a:xfrm>
          <a:prstGeom prst="rect">
            <a:avLst/>
          </a:prstGeom>
        </p:spPr>
      </p:pic>
    </p:spTree>
    <p:extLst>
      <p:ext uri="{BB962C8B-B14F-4D97-AF65-F5344CB8AC3E}">
        <p14:creationId xmlns:p14="http://schemas.microsoft.com/office/powerpoint/2010/main" val="358945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GB" dirty="0">
                <a:solidFill>
                  <a:srgbClr val="3B1D5F"/>
                </a:solidFill>
                <a:latin typeface="Cooper Black" panose="0208090404030B020404" pitchFamily="18" charset="0"/>
              </a:rPr>
              <a:t>RESEARCH OUTCOME AND DISCUSSION </a:t>
            </a:r>
          </a:p>
        </p:txBody>
      </p:sp>
      <p:sp>
        <p:nvSpPr>
          <p:cNvPr id="4" name="Title 1"/>
          <p:cNvSpPr txBox="1">
            <a:spLocks/>
          </p:cNvSpPr>
          <p:nvPr/>
        </p:nvSpPr>
        <p:spPr>
          <a:xfrm>
            <a:off x="838200" y="3477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a:p>
        </p:txBody>
      </p:sp>
      <p:pic>
        <p:nvPicPr>
          <p:cNvPr id="7" name="Content Placeholder 6">
            <a:extLst>
              <a:ext uri="{FF2B5EF4-FFF2-40B4-BE49-F238E27FC236}">
                <a16:creationId xmlns:a16="http://schemas.microsoft.com/office/drawing/2014/main" id="{D0EDEA80-384F-7E7D-77AC-B81C412A7197}"/>
              </a:ext>
            </a:extLst>
          </p:cNvPr>
          <p:cNvPicPr>
            <a:picLocks noGrp="1" noChangeAspect="1"/>
          </p:cNvPicPr>
          <p:nvPr>
            <p:ph idx="1"/>
          </p:nvPr>
        </p:nvPicPr>
        <p:blipFill>
          <a:blip r:embed="rId2"/>
          <a:stretch>
            <a:fillRect/>
          </a:stretch>
        </p:blipFill>
        <p:spPr>
          <a:xfrm>
            <a:off x="838200" y="1546225"/>
            <a:ext cx="4589834" cy="2608323"/>
          </a:xfrm>
          <a:prstGeom prst="rect">
            <a:avLst/>
          </a:prstGeom>
        </p:spPr>
      </p:pic>
      <p:pic>
        <p:nvPicPr>
          <p:cNvPr id="8" name="Picture 7" descr="A graph showing different types of data&#10;&#10;Description automatically generated with medium confidence">
            <a:extLst>
              <a:ext uri="{FF2B5EF4-FFF2-40B4-BE49-F238E27FC236}">
                <a16:creationId xmlns:a16="http://schemas.microsoft.com/office/drawing/2014/main" id="{74A6E1EC-2D30-A333-D944-5F5945F67F33}"/>
              </a:ext>
            </a:extLst>
          </p:cNvPr>
          <p:cNvPicPr>
            <a:picLocks noChangeAspect="1"/>
          </p:cNvPicPr>
          <p:nvPr/>
        </p:nvPicPr>
        <p:blipFill>
          <a:blip r:embed="rId3"/>
          <a:stretch>
            <a:fillRect/>
          </a:stretch>
        </p:blipFill>
        <p:spPr>
          <a:xfrm>
            <a:off x="5702030" y="1546225"/>
            <a:ext cx="5144310" cy="2907876"/>
          </a:xfrm>
          <a:prstGeom prst="rect">
            <a:avLst/>
          </a:prstGeom>
        </p:spPr>
      </p:pic>
      <p:pic>
        <p:nvPicPr>
          <p:cNvPr id="9" name="Picture 8">
            <a:extLst>
              <a:ext uri="{FF2B5EF4-FFF2-40B4-BE49-F238E27FC236}">
                <a16:creationId xmlns:a16="http://schemas.microsoft.com/office/drawing/2014/main" id="{08FF73C7-7773-402C-3564-A1C152695FA7}"/>
              </a:ext>
            </a:extLst>
          </p:cNvPr>
          <p:cNvPicPr>
            <a:picLocks noChangeAspect="1"/>
          </p:cNvPicPr>
          <p:nvPr/>
        </p:nvPicPr>
        <p:blipFill>
          <a:blip r:embed="rId4"/>
          <a:stretch>
            <a:fillRect/>
          </a:stretch>
        </p:blipFill>
        <p:spPr>
          <a:xfrm>
            <a:off x="1100589" y="4218295"/>
            <a:ext cx="4327445" cy="2639705"/>
          </a:xfrm>
          <a:prstGeom prst="rect">
            <a:avLst/>
          </a:prstGeom>
        </p:spPr>
      </p:pic>
      <p:pic>
        <p:nvPicPr>
          <p:cNvPr id="10" name="Picture 9" descr="A graph with different colored squares&#10;&#10;Description automatically generated">
            <a:extLst>
              <a:ext uri="{FF2B5EF4-FFF2-40B4-BE49-F238E27FC236}">
                <a16:creationId xmlns:a16="http://schemas.microsoft.com/office/drawing/2014/main" id="{017BA020-A7F5-B2FC-7B83-798E23834BC1}"/>
              </a:ext>
            </a:extLst>
          </p:cNvPr>
          <p:cNvPicPr>
            <a:picLocks noChangeAspect="1"/>
          </p:cNvPicPr>
          <p:nvPr/>
        </p:nvPicPr>
        <p:blipFill>
          <a:blip r:embed="rId5"/>
          <a:stretch>
            <a:fillRect/>
          </a:stretch>
        </p:blipFill>
        <p:spPr>
          <a:xfrm>
            <a:off x="5583677" y="4367138"/>
            <a:ext cx="5536659" cy="2490862"/>
          </a:xfrm>
          <a:prstGeom prst="rect">
            <a:avLst/>
          </a:prstGeom>
        </p:spPr>
      </p:pic>
    </p:spTree>
    <p:extLst>
      <p:ext uri="{BB962C8B-B14F-4D97-AF65-F5344CB8AC3E}">
        <p14:creationId xmlns:p14="http://schemas.microsoft.com/office/powerpoint/2010/main" val="17730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ACF12C23E20D4AA2A3F2C4AD848E86" ma:contentTypeVersion="15" ma:contentTypeDescription="Create a new document." ma:contentTypeScope="" ma:versionID="1eeba662fc4e403f339c19f6aa238761">
  <xsd:schema xmlns:xsd="http://www.w3.org/2001/XMLSchema" xmlns:xs="http://www.w3.org/2001/XMLSchema" xmlns:p="http://schemas.microsoft.com/office/2006/metadata/properties" xmlns:ns3="e7ebe51f-45f7-4207-9cbf-9e360194a533" xmlns:ns4="c2dcb4f8-a29f-46d8-9a37-56a249143663" targetNamespace="http://schemas.microsoft.com/office/2006/metadata/properties" ma:root="true" ma:fieldsID="b0d6df124dfe4a19b65e327f86fb764f" ns3:_="" ns4:_="">
    <xsd:import namespace="e7ebe51f-45f7-4207-9cbf-9e360194a533"/>
    <xsd:import namespace="c2dcb4f8-a29f-46d8-9a37-56a24914366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_activity" minOccurs="0"/>
                <xsd:element ref="ns4:SharedWithUsers" minOccurs="0"/>
                <xsd:element ref="ns4:SharedWithDetails" minOccurs="0"/>
                <xsd:element ref="ns4:SharingHintHash" minOccurs="0"/>
                <xsd:element ref="ns3:MediaLengthInSeconds"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ebe51f-45f7-4207-9cbf-9e360194a5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_activity" ma:index="15" nillable="true" ma:displayName="_activity" ma:hidden="true" ma:internalName="_activity">
      <xsd:simpleType>
        <xsd:restriction base="dms:Note"/>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SystemTags" ma:index="2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2dcb4f8-a29f-46d8-9a37-56a24914366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7ebe51f-45f7-4207-9cbf-9e360194a533" xsi:nil="true"/>
  </documentManagement>
</p:properties>
</file>

<file path=customXml/itemProps1.xml><?xml version="1.0" encoding="utf-8"?>
<ds:datastoreItem xmlns:ds="http://schemas.openxmlformats.org/officeDocument/2006/customXml" ds:itemID="{CCA6E70C-46D4-40F4-BCBF-627E2D1E9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ebe51f-45f7-4207-9cbf-9e360194a533"/>
    <ds:schemaRef ds:uri="c2dcb4f8-a29f-46d8-9a37-56a2491436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882B50-5E04-4885-AA81-BD613B3DE8DA}">
  <ds:schemaRefs>
    <ds:schemaRef ds:uri="http://schemas.microsoft.com/sharepoint/v3/contenttype/forms"/>
  </ds:schemaRefs>
</ds:datastoreItem>
</file>

<file path=customXml/itemProps3.xml><?xml version="1.0" encoding="utf-8"?>
<ds:datastoreItem xmlns:ds="http://schemas.openxmlformats.org/officeDocument/2006/customXml" ds:itemID="{8E43D912-A6BC-4EA4-889F-BCBCC9C7A05C}">
  <ds:schemaRefs>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purl.org/dc/terms/"/>
    <ds:schemaRef ds:uri="http://purl.org/dc/elements/1.1/"/>
    <ds:schemaRef ds:uri="c2dcb4f8-a29f-46d8-9a37-56a249143663"/>
    <ds:schemaRef ds:uri="http://schemas.microsoft.com/office/infopath/2007/PartnerControls"/>
    <ds:schemaRef ds:uri="e7ebe51f-45f7-4207-9cbf-9e360194a53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523</TotalTime>
  <Words>584</Words>
  <Application>Microsoft Office PowerPoint</Application>
  <PresentationFormat>Widescreen</PresentationFormat>
  <Paragraphs>59</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Aptos Display</vt:lpstr>
      <vt:lpstr>Arial</vt:lpstr>
      <vt:lpstr>Cooper Black</vt:lpstr>
      <vt:lpstr>Stencil</vt:lpstr>
      <vt:lpstr>Times New Roman</vt:lpstr>
      <vt:lpstr>Office Theme</vt:lpstr>
      <vt:lpstr>House Price Prediction in the UK using machine learning</vt:lpstr>
      <vt:lpstr>OVERVIEW</vt:lpstr>
      <vt:lpstr>AIM AND OBJECTIVES</vt:lpstr>
      <vt:lpstr>LITERATURE REVIEW</vt:lpstr>
      <vt:lpstr>METHODOLOGY (CRISP-DM)</vt:lpstr>
      <vt:lpstr>DATAFLOW (overview)</vt:lpstr>
      <vt:lpstr>ALGORITHMS USED (MCSA)</vt:lpstr>
      <vt:lpstr>MODEL EVALUATION METRICS</vt:lpstr>
      <vt:lpstr>RESEARCH OUTCOME AND DISCUSSION </vt:lpstr>
      <vt:lpstr>RESEARCH OUTCOME AND DISCUSSION </vt:lpstr>
      <vt:lpstr>RESEARCH OUTCOME AND DISCUSSION </vt:lpstr>
      <vt:lpstr>RESEARCH OUTCOME AND DISCUSSION </vt:lpstr>
      <vt:lpstr>CONCLUSION</vt:lpstr>
      <vt:lpstr>ETHICAL CONSIDERATIONS</vt:lpstr>
      <vt:lpstr>ACKNOWLEDGEMENTS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Gohel, Jaydeep (Student)</dc:creator>
  <cp:lastModifiedBy>Gohel, Jaydeep (Student)</cp:lastModifiedBy>
  <cp:revision>7</cp:revision>
  <dcterms:created xsi:type="dcterms:W3CDTF">2024-08-31T12:50:53Z</dcterms:created>
  <dcterms:modified xsi:type="dcterms:W3CDTF">2024-08-31T21:34:24Z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0x010100ECACF12C23E20D4AA2A3F2C4AD848E86</vt:lpwstr>
  </property>
</Properties>
</file>